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23"/>
  </p:notesMasterIdLst>
  <p:sldIdLst>
    <p:sldId id="256" r:id="rId2"/>
    <p:sldId id="257" r:id="rId3"/>
    <p:sldId id="265" r:id="rId4"/>
    <p:sldId id="264" r:id="rId5"/>
    <p:sldId id="263" r:id="rId6"/>
    <p:sldId id="259" r:id="rId7"/>
    <p:sldId id="286" r:id="rId8"/>
    <p:sldId id="287" r:id="rId9"/>
    <p:sldId id="288" r:id="rId10"/>
    <p:sldId id="289" r:id="rId11"/>
    <p:sldId id="290" r:id="rId12"/>
    <p:sldId id="291" r:id="rId13"/>
    <p:sldId id="292" r:id="rId14"/>
    <p:sldId id="293" r:id="rId15"/>
    <p:sldId id="294" r:id="rId16"/>
    <p:sldId id="295" r:id="rId17"/>
    <p:sldId id="296" r:id="rId18"/>
    <p:sldId id="297" r:id="rId19"/>
    <p:sldId id="298" r:id="rId20"/>
    <p:sldId id="300" r:id="rId21"/>
    <p:sldId id="274" r:id="rId22"/>
    <p:sldId id="277" r:id="rId23"/>
    <p:sldId id="366" r:id="rId24"/>
    <p:sldId id="367" r:id="rId25"/>
    <p:sldId id="368" r:id="rId26"/>
    <p:sldId id="369" r:id="rId27"/>
    <p:sldId id="384" r:id="rId28"/>
    <p:sldId id="372" r:id="rId29"/>
    <p:sldId id="383" r:id="rId30"/>
    <p:sldId id="381" r:id="rId31"/>
    <p:sldId id="382" r:id="rId32"/>
    <p:sldId id="370" r:id="rId33"/>
    <p:sldId id="371" r:id="rId34"/>
    <p:sldId id="373" r:id="rId35"/>
    <p:sldId id="374" r:id="rId36"/>
    <p:sldId id="386" r:id="rId37"/>
    <p:sldId id="385" r:id="rId38"/>
    <p:sldId id="375" r:id="rId39"/>
    <p:sldId id="377" r:id="rId40"/>
    <p:sldId id="376" r:id="rId41"/>
    <p:sldId id="380" r:id="rId42"/>
    <p:sldId id="378" r:id="rId43"/>
    <p:sldId id="387" r:id="rId44"/>
    <p:sldId id="273" r:id="rId45"/>
    <p:sldId id="302" r:id="rId46"/>
    <p:sldId id="278" r:id="rId47"/>
    <p:sldId id="304" r:id="rId48"/>
    <p:sldId id="303" r:id="rId49"/>
    <p:sldId id="301" r:id="rId50"/>
    <p:sldId id="272" r:id="rId51"/>
    <p:sldId id="279" r:id="rId52"/>
    <p:sldId id="306" r:id="rId53"/>
    <p:sldId id="309" r:id="rId54"/>
    <p:sldId id="305" r:id="rId55"/>
    <p:sldId id="307" r:id="rId56"/>
    <p:sldId id="308" r:id="rId57"/>
    <p:sldId id="310" r:id="rId58"/>
    <p:sldId id="266" r:id="rId59"/>
    <p:sldId id="280" r:id="rId60"/>
    <p:sldId id="314" r:id="rId61"/>
    <p:sldId id="318" r:id="rId62"/>
    <p:sldId id="319" r:id="rId63"/>
    <p:sldId id="317" r:id="rId64"/>
    <p:sldId id="316" r:id="rId65"/>
    <p:sldId id="315" r:id="rId66"/>
    <p:sldId id="312" r:id="rId67"/>
    <p:sldId id="311" r:id="rId68"/>
    <p:sldId id="313" r:id="rId69"/>
    <p:sldId id="363" r:id="rId70"/>
    <p:sldId id="364" r:id="rId71"/>
    <p:sldId id="365" r:id="rId72"/>
    <p:sldId id="358" r:id="rId73"/>
    <p:sldId id="361" r:id="rId74"/>
    <p:sldId id="362" r:id="rId75"/>
    <p:sldId id="360" r:id="rId76"/>
    <p:sldId id="359" r:id="rId77"/>
    <p:sldId id="270" r:id="rId78"/>
    <p:sldId id="281" r:id="rId79"/>
    <p:sldId id="321" r:id="rId80"/>
    <p:sldId id="388" r:id="rId81"/>
    <p:sldId id="269" r:id="rId82"/>
    <p:sldId id="322" r:id="rId83"/>
    <p:sldId id="323" r:id="rId84"/>
    <p:sldId id="324" r:id="rId85"/>
    <p:sldId id="325" r:id="rId86"/>
    <p:sldId id="326" r:id="rId87"/>
    <p:sldId id="327" r:id="rId88"/>
    <p:sldId id="328" r:id="rId89"/>
    <p:sldId id="329" r:id="rId90"/>
    <p:sldId id="268" r:id="rId91"/>
    <p:sldId id="330" r:id="rId92"/>
    <p:sldId id="331" r:id="rId93"/>
    <p:sldId id="332" r:id="rId94"/>
    <p:sldId id="267" r:id="rId95"/>
    <p:sldId id="333" r:id="rId96"/>
    <p:sldId id="271" r:id="rId97"/>
    <p:sldId id="275" r:id="rId98"/>
    <p:sldId id="334" r:id="rId99"/>
    <p:sldId id="335" r:id="rId100"/>
    <p:sldId id="336" r:id="rId101"/>
    <p:sldId id="337" r:id="rId102"/>
    <p:sldId id="338" r:id="rId103"/>
    <p:sldId id="339" r:id="rId104"/>
    <p:sldId id="340" r:id="rId105"/>
    <p:sldId id="341" r:id="rId106"/>
    <p:sldId id="342" r:id="rId107"/>
    <p:sldId id="343" r:id="rId108"/>
    <p:sldId id="344" r:id="rId109"/>
    <p:sldId id="345" r:id="rId110"/>
    <p:sldId id="346" r:id="rId111"/>
    <p:sldId id="347" r:id="rId112"/>
    <p:sldId id="348" r:id="rId113"/>
    <p:sldId id="349" r:id="rId114"/>
    <p:sldId id="350" r:id="rId115"/>
    <p:sldId id="351" r:id="rId116"/>
    <p:sldId id="352" r:id="rId117"/>
    <p:sldId id="353" r:id="rId118"/>
    <p:sldId id="354" r:id="rId119"/>
    <p:sldId id="355" r:id="rId120"/>
    <p:sldId id="356" r:id="rId121"/>
    <p:sldId id="357" r:id="rId1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4D4A"/>
    <a:srgbClr val="4A7271"/>
    <a:srgbClr val="FFB3BE"/>
    <a:srgbClr val="FFE4B3"/>
    <a:srgbClr val="EBDDE7"/>
    <a:srgbClr val="F8025A"/>
    <a:srgbClr val="234600"/>
    <a:srgbClr val="336600"/>
    <a:srgbClr val="EE006C"/>
    <a:srgbClr val="FFAD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716" y="114"/>
      </p:cViewPr>
      <p:guideLst>
        <p:guide orient="horz" pos="2160"/>
        <p:guide pos="288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1CC30F-2DFA-4851-BA47-A01E61D5730C}" type="datetimeFigureOut">
              <a:rPr lang="en-US" smtClean="0"/>
              <a:t>1/14/2024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E74591-BEC7-40E6-8762-765B50E76D4F}" type="slidenum">
              <a:rPr lang="en-US" smtClean="0"/>
              <a:t>‹#›</a:t>
            </a:fld>
            <a:endParaRPr lang="en-US"/>
          </a:p>
        </p:txBody>
      </p:sp>
    </p:spTree>
    <p:extLst>
      <p:ext uri="{BB962C8B-B14F-4D97-AF65-F5344CB8AC3E}">
        <p14:creationId xmlns:p14="http://schemas.microsoft.com/office/powerpoint/2010/main" val="256191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07081" y="4345230"/>
            <a:ext cx="7329840" cy="1221640"/>
          </a:xfrm>
        </p:spPr>
        <p:txBody>
          <a:bodyPr>
            <a:normAutofit/>
          </a:bodyPr>
          <a:lstStyle>
            <a:lvl1pPr algn="l">
              <a:defRPr sz="3600">
                <a:solidFill>
                  <a:schemeClr val="bg1"/>
                </a:solidFill>
                <a:effectLst>
                  <a:outerShdw blurRad="50800" dist="38100" dir="2700000" algn="tl" rotWithShape="0">
                    <a:prstClr val="black">
                      <a:alpha val="60000"/>
                    </a:prstClr>
                  </a:outerShdw>
                </a:effectLst>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907080" y="5719575"/>
            <a:ext cx="8093365" cy="763525"/>
          </a:xfrm>
        </p:spPr>
        <p:txBody>
          <a:bodyPr>
            <a:normAutofit/>
          </a:bodyPr>
          <a:lstStyle>
            <a:lvl1pPr marL="0" indent="0" algn="l">
              <a:buNone/>
              <a:defRPr sz="2800">
                <a:solidFill>
                  <a:srgbClr val="92D05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1670" y="985720"/>
            <a:ext cx="8093212" cy="763525"/>
          </a:xfrm>
        </p:spPr>
        <p:txBody>
          <a:bodyPr>
            <a:normAutofit/>
          </a:bodyPr>
          <a:lstStyle>
            <a:lvl1pPr algn="l">
              <a:defRPr sz="3600">
                <a:solidFill>
                  <a:schemeClr val="bg1"/>
                </a:solidFill>
                <a:effectLst>
                  <a:outerShdw blurRad="50800" dist="38100" dir="2700000" algn="tl" rotWithShape="0">
                    <a:prstClr val="black">
                      <a:alpha val="60000"/>
                    </a:prst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1671" y="1901949"/>
            <a:ext cx="8085130" cy="4428445"/>
          </a:xfrm>
        </p:spPr>
        <p:txBody>
          <a:bodyPr/>
          <a:lstStyle>
            <a:lvl1pPr algn="l">
              <a:defRPr sz="2800">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4130" y="374901"/>
            <a:ext cx="6260905" cy="916230"/>
          </a:xfrm>
          <a:noFill/>
        </p:spPr>
        <p:txBody>
          <a:bodyPr>
            <a:normAutofit/>
          </a:bodyPr>
          <a:lstStyle>
            <a:lvl1pPr algn="l">
              <a:defRPr sz="3600">
                <a:solidFill>
                  <a:schemeClr val="bg1"/>
                </a:solidFill>
                <a:effectLst>
                  <a:outerShdw blurRad="50800" dist="38100" dir="2700000" algn="tl" rotWithShape="0">
                    <a:prstClr val="black">
                      <a:alpha val="60000"/>
                    </a:prst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434130" y="1443835"/>
            <a:ext cx="6260904" cy="4886559"/>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074F12-AA26-4AC8-9962-C36BB8F32554}"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5" y="1138425"/>
            <a:ext cx="8246070" cy="763525"/>
          </a:xfrm>
        </p:spPr>
        <p:txBody>
          <a:bodyPr>
            <a:normAutofit/>
          </a:bodyPr>
          <a:lstStyle>
            <a:lvl1pPr algn="l">
              <a:defRPr sz="3600">
                <a:solidFill>
                  <a:schemeClr val="bg1"/>
                </a:solidFill>
                <a:effectLst>
                  <a:outerShdw blurRad="50800" dist="38100" dir="2700000" algn="tl" rotWithShape="0">
                    <a:prstClr val="black">
                      <a:alpha val="60000"/>
                    </a:prst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92370"/>
            <a:ext cx="4040188" cy="639762"/>
          </a:xfrm>
        </p:spPr>
        <p:txBody>
          <a:bodyPr anchor="b"/>
          <a:lstStyle>
            <a:lvl1pPr marL="0" indent="0" algn="ctr">
              <a:buNone/>
              <a:defRPr sz="2400" b="1">
                <a:solidFill>
                  <a:srgbClr val="92D0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722232"/>
            <a:ext cx="4040188" cy="3311079"/>
          </a:xfrm>
        </p:spPr>
        <p:txBody>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092370"/>
            <a:ext cx="4041775" cy="639762"/>
          </a:xfrm>
        </p:spPr>
        <p:txBody>
          <a:bodyPr anchor="b"/>
          <a:lstStyle>
            <a:lvl1pPr marL="0" indent="0" algn="ctr">
              <a:buNone/>
              <a:defRPr sz="2400" b="1">
                <a:solidFill>
                  <a:srgbClr val="92D0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722232"/>
            <a:ext cx="4041775" cy="3311079"/>
          </a:xfrm>
        </p:spPr>
        <p:txBody>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pPr/>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074F12-AA26-4AC8-9962-C36BB8F32554}" type="datetimeFigureOut">
              <a:rPr lang="en-US" smtClean="0"/>
              <a:pPr/>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1/14/2024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image" Target="../media/image113.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hyperlink" Target="https://www.101knots.com/wp-content/uploads/2016/07/Nail-Knot.jpg" TargetMode="External"/><Relationship Id="rId2" Type="http://schemas.openxmlformats.org/officeDocument/2006/relationships/image" Target="../media/image48.jpg"/><Relationship Id="rId1" Type="http://schemas.openxmlformats.org/officeDocument/2006/relationships/slideLayout" Target="../slideLayouts/slideLayout8.xml"/><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jpeg"/><Relationship Id="rId1" Type="http://schemas.openxmlformats.org/officeDocument/2006/relationships/slideLayout" Target="../slideLayouts/slideLayout3.xml"/><Relationship Id="rId5" Type="http://schemas.openxmlformats.org/officeDocument/2006/relationships/image" Target="../media/image55.jpeg"/><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www.google.com/url?sa=t&amp;rct=j&amp;q=&amp;esrc=s&amp;source=web&amp;cd=&amp;ved=2ahUKEwjdq6fkiY3sAhUTa80KHXlKCjgQFjAAegQIBBAB&amp;url=https://ohiodnr.gov/wps/wcm/connect/gov/17f14732-dfcb-4cea-ac25-cc0bcabe814e/Fishing%2BRegulations_Pub%2B5084.pdf?MOD%3DAJPERES%26CONVERT_TO%3Durl%26CACHEID%3DROOTWORKSPACE.Z18_M1HGGIK0N0JO00QO9DDDDM3000-17f14732-dfcb-4cea-ac25-cc0bcabe814e-nbs90iL&amp;usg=AOvVaw2rKz3cCpQMU2wyEwxdJ3RH"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1669" y="4192525"/>
            <a:ext cx="8093365" cy="1527050"/>
          </a:xfrm>
        </p:spPr>
        <p:txBody>
          <a:bodyPr>
            <a:normAutofit/>
          </a:bodyPr>
          <a:lstStyle/>
          <a:p>
            <a:r>
              <a:rPr lang="en-US" dirty="0" smtClean="0"/>
              <a:t>Fly Fishing Merit Badge</a:t>
            </a:r>
            <a:endParaRPr lang="en-US" dirty="0"/>
          </a:p>
        </p:txBody>
      </p:sp>
      <p:sp>
        <p:nvSpPr>
          <p:cNvPr id="3" name="Subtitle 2"/>
          <p:cNvSpPr>
            <a:spLocks noGrp="1"/>
          </p:cNvSpPr>
          <p:nvPr>
            <p:ph type="subTitle" idx="1"/>
          </p:nvPr>
        </p:nvSpPr>
        <p:spPr>
          <a:xfrm>
            <a:off x="601670" y="5566870"/>
            <a:ext cx="7940660" cy="763525"/>
          </a:xfrm>
        </p:spPr>
        <p:txBody>
          <a:bodyPr>
            <a:normAutofit fontScale="85000" lnSpcReduction="20000"/>
          </a:bodyPr>
          <a:lstStyle/>
          <a:p>
            <a:r>
              <a:rPr lang="en-US" dirty="0" smtClean="0"/>
              <a:t>Troop 344/9344</a:t>
            </a:r>
          </a:p>
          <a:p>
            <a:r>
              <a:rPr lang="en-US" dirty="0" smtClean="0"/>
              <a:t>Pemberville, OH</a:t>
            </a:r>
            <a:endParaRPr lang="en-US" dirty="0"/>
          </a:p>
        </p:txBody>
      </p:sp>
      <p:sp>
        <p:nvSpPr>
          <p:cNvPr id="7" name="AutoShape 2" descr="Fly Fishing Merit Bad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 name="Picture 8"/>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5400000">
            <a:off x="3395706" y="5356786"/>
            <a:ext cx="1168896" cy="1183692"/>
          </a:xfrm>
          <a:prstGeom prst="rect">
            <a:avLst/>
          </a:prstGeom>
        </p:spPr>
      </p:pic>
    </p:spTree>
    <p:extLst>
      <p:ext uri="{BB962C8B-B14F-4D97-AF65-F5344CB8AC3E}">
        <p14:creationId xmlns:p14="http://schemas.microsoft.com/office/powerpoint/2010/main" val="36392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normAutofit/>
          </a:bodyPr>
          <a:lstStyle/>
          <a:p>
            <a:pPr algn="l"/>
            <a:r>
              <a:rPr lang="en-US" dirty="0" smtClean="0">
                <a:latin typeface="HelveticaNeueLT Pro 33 ThEx" pitchFamily="34" charset="0"/>
              </a:rPr>
              <a:t>First Aid and Fishing</a:t>
            </a:r>
            <a:endParaRPr lang="en-US" dirty="0">
              <a:latin typeface="HelveticaNeueLT Pro 33 ThEx" pitchFamily="34" charset="0"/>
            </a:endParaRPr>
          </a:p>
        </p:txBody>
      </p:sp>
      <p:sp>
        <p:nvSpPr>
          <p:cNvPr id="2" name="Content Placeholder 1"/>
          <p:cNvSpPr>
            <a:spLocks noGrp="1"/>
          </p:cNvSpPr>
          <p:nvPr>
            <p:ph idx="1"/>
          </p:nvPr>
        </p:nvSpPr>
        <p:spPr>
          <a:xfrm>
            <a:off x="601671" y="1901949"/>
            <a:ext cx="4731535" cy="4581151"/>
          </a:xfrm>
        </p:spPr>
        <p:txBody>
          <a:bodyPr/>
          <a:lstStyle/>
          <a:p>
            <a:pPr lvl="0"/>
            <a:r>
              <a:rPr lang="en-US" sz="1800" dirty="0"/>
              <a:t>Cuts: </a:t>
            </a:r>
            <a:r>
              <a:rPr lang="en-US" sz="1800" dirty="0" smtClean="0"/>
              <a:t>Always wear latex gloves when applying first aid to a bleeding victim. </a:t>
            </a:r>
          </a:p>
          <a:p>
            <a:pPr lvl="0"/>
            <a:r>
              <a:rPr lang="en-US" sz="1800" dirty="0" smtClean="0"/>
              <a:t>Treatment</a:t>
            </a:r>
            <a:r>
              <a:rPr lang="en-US" sz="1800" dirty="0"/>
              <a:t>: </a:t>
            </a:r>
            <a:endParaRPr lang="en-US" sz="1800" dirty="0" smtClean="0"/>
          </a:p>
          <a:p>
            <a:pPr lvl="1"/>
            <a:r>
              <a:rPr lang="en-US" sz="1800" dirty="0" smtClean="0"/>
              <a:t>Clean </a:t>
            </a:r>
            <a:r>
              <a:rPr lang="en-US" sz="1800" dirty="0"/>
              <a:t>the wound with an antibacterial and apply a </a:t>
            </a:r>
            <a:r>
              <a:rPr lang="en-US" sz="1800" dirty="0" smtClean="0"/>
              <a:t>bandage.</a:t>
            </a:r>
            <a:endParaRPr lang="en-US" sz="1800" dirty="0"/>
          </a:p>
          <a:p>
            <a:pPr lvl="1"/>
            <a:r>
              <a:rPr lang="en-US" sz="1800" dirty="0"/>
              <a:t>In almost all cases, applying "Direct Pressure" to the wound may stop bleeding. That is by pressing down upon the wound with your fingers or hand. </a:t>
            </a:r>
            <a:endParaRPr lang="en-US" sz="1800" dirty="0" smtClean="0"/>
          </a:p>
          <a:p>
            <a:pPr lvl="1"/>
            <a:r>
              <a:rPr lang="en-US" sz="1800" dirty="0" smtClean="0"/>
              <a:t>If </a:t>
            </a:r>
            <a:r>
              <a:rPr lang="en-US" sz="1800" dirty="0"/>
              <a:t>a sterile dressing is available, it may be placed on the cut before pressing  down, but if the bleeding is serious, DO NOT WAIT for the sterile material. It is better to have a live victim with a few germs than a sterile wound on a dead patient.</a:t>
            </a:r>
          </a:p>
          <a:p>
            <a:pPr marL="12065" marR="85725" indent="0">
              <a:spcBef>
                <a:spcPts val="0"/>
              </a:spcBef>
              <a:buNone/>
              <a:tabLst>
                <a:tab pos="400685" algn="l"/>
                <a:tab pos="401320" algn="l"/>
              </a:tabLst>
            </a:pPr>
            <a:endParaRPr lang="en-US" sz="1800" dirty="0">
              <a:cs typeface="DejaVu San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1187" y="1901949"/>
            <a:ext cx="3449588" cy="2587191"/>
          </a:xfrm>
          <a:prstGeom prst="rect">
            <a:avLst/>
          </a:prstGeom>
        </p:spPr>
      </p:pic>
    </p:spTree>
    <p:extLst>
      <p:ext uri="{BB962C8B-B14F-4D97-AF65-F5344CB8AC3E}">
        <p14:creationId xmlns:p14="http://schemas.microsoft.com/office/powerpoint/2010/main" val="14409830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76015" y="3429000"/>
            <a:ext cx="6719019" cy="3359510"/>
          </a:xfrm>
        </p:spPr>
        <p:txBody>
          <a:bodyPr/>
          <a:lstStyle/>
          <a:p>
            <a:r>
              <a:rPr lang="en-US" sz="1800" dirty="0"/>
              <a:t>Use a dull knife or spoon to remove the scales. While a knife or spoon will work, a more effective option is to screw a bottle cap onto a wooden handle and use the cap to remove the scales. Work against the normal direction of the scales, raking up from tail to head. Think of a short, shallow, scoop motion, getting under the scales and pushing up and into them quickly to rake them out of the </a:t>
            </a:r>
            <a:r>
              <a:rPr lang="en-US" sz="1800" dirty="0" smtClean="0"/>
              <a:t>fish. Get </a:t>
            </a:r>
            <a:r>
              <a:rPr lang="en-US" sz="1800" dirty="0"/>
              <a:t>both sides, the top, and bottom of the fish.</a:t>
            </a:r>
          </a:p>
          <a:p>
            <a:pPr lvl="1"/>
            <a:r>
              <a:rPr lang="en-US" sz="1600" dirty="0"/>
              <a:t>It can help to scale under running water, or simply underwater in the sink, to prevent a mess.</a:t>
            </a:r>
          </a:p>
          <a:p>
            <a:pPr lvl="1"/>
            <a:r>
              <a:rPr lang="en-US" sz="1600" dirty="0"/>
              <a:t>Don't worry if you miss a few scales—they aren't tasty, but they won't hurt anyone.</a:t>
            </a:r>
          </a:p>
          <a:p>
            <a:endParaRPr lang="en-US" dirty="0"/>
          </a:p>
        </p:txBody>
      </p:sp>
      <p:pic>
        <p:nvPicPr>
          <p:cNvPr id="4" name="Picture 3"/>
          <p:cNvPicPr>
            <a:picLocks noChangeAspect="1"/>
          </p:cNvPicPr>
          <p:nvPr/>
        </p:nvPicPr>
        <p:blipFill>
          <a:blip r:embed="rId2"/>
          <a:stretch>
            <a:fillRect/>
          </a:stretch>
        </p:blipFill>
        <p:spPr>
          <a:xfrm>
            <a:off x="3281263" y="188640"/>
            <a:ext cx="4032448" cy="3024336"/>
          </a:xfrm>
          <a:prstGeom prst="rect">
            <a:avLst/>
          </a:prstGeom>
        </p:spPr>
      </p:pic>
    </p:spTree>
    <p:extLst>
      <p:ext uri="{BB962C8B-B14F-4D97-AF65-F5344CB8AC3E}">
        <p14:creationId xmlns:p14="http://schemas.microsoft.com/office/powerpoint/2010/main" val="18998363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0605" y="3509045"/>
            <a:ext cx="7024429" cy="3126760"/>
          </a:xfrm>
        </p:spPr>
        <p:txBody>
          <a:bodyPr>
            <a:normAutofit lnSpcReduction="10000"/>
          </a:bodyPr>
          <a:lstStyle/>
          <a:p>
            <a:endParaRPr lang="en-US" sz="1600" dirty="0"/>
          </a:p>
          <a:p>
            <a:r>
              <a:rPr lang="en-US" sz="2000" dirty="0"/>
              <a:t>Skin thick-skinned fish instead of removing the scales. If you’re cleaning a bullhead (also known as a Sculpin), catfish, or another thick-skinned bottom feeder, consider skinning it. To do so, cut a 1 inch (2.5 cm) notch right where the top of the fish's head meets its body. Then, gripping the fish from the head, peel the skin back to the tail. Rinse the flesh thoroughly when you’re </a:t>
            </a:r>
            <a:r>
              <a:rPr lang="en-US" sz="2000" dirty="0" smtClean="0"/>
              <a:t>done.</a:t>
            </a:r>
            <a:r>
              <a:rPr lang="en-US" sz="2000" baseline="30000" dirty="0" smtClean="0"/>
              <a:t> </a:t>
            </a:r>
          </a:p>
          <a:p>
            <a:r>
              <a:rPr lang="en-US" sz="2000" dirty="0" smtClean="0"/>
              <a:t>These </a:t>
            </a:r>
            <a:r>
              <a:rPr lang="en-US" sz="2000" dirty="0"/>
              <a:t>fish, in particular, have a thick, unappealing skin that most people remove before cooking.</a:t>
            </a:r>
          </a:p>
          <a:p>
            <a:endParaRPr lang="en-US" dirty="0"/>
          </a:p>
        </p:txBody>
      </p:sp>
      <p:pic>
        <p:nvPicPr>
          <p:cNvPr id="4" name="Picture 3"/>
          <p:cNvPicPr>
            <a:picLocks noChangeAspect="1"/>
          </p:cNvPicPr>
          <p:nvPr/>
        </p:nvPicPr>
        <p:blipFill>
          <a:blip r:embed="rId2"/>
          <a:stretch>
            <a:fillRect/>
          </a:stretch>
        </p:blipFill>
        <p:spPr>
          <a:xfrm>
            <a:off x="3065226" y="332656"/>
            <a:ext cx="4235185" cy="3176389"/>
          </a:xfrm>
          <a:prstGeom prst="rect">
            <a:avLst/>
          </a:prstGeom>
        </p:spPr>
      </p:pic>
    </p:spTree>
    <p:extLst>
      <p:ext uri="{BB962C8B-B14F-4D97-AF65-F5344CB8AC3E}">
        <p14:creationId xmlns:p14="http://schemas.microsoft.com/office/powerpoint/2010/main" val="14748396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17900" y="3581705"/>
            <a:ext cx="7177134" cy="2748689"/>
          </a:xfrm>
        </p:spPr>
        <p:txBody>
          <a:bodyPr>
            <a:normAutofit/>
          </a:bodyPr>
          <a:lstStyle/>
          <a:p>
            <a:r>
              <a:rPr lang="en-US" sz="2000" dirty="0"/>
              <a:t>Cut a shallow incision from the anus up towards the head. The small hole on the belly of the fish, back near the tail, is the anus. Using a sharp knife, make a shallow cut from here along the belly of the fish, stopping at the base of the gills. </a:t>
            </a:r>
            <a:endParaRPr lang="en-US" sz="2000" dirty="0" smtClean="0"/>
          </a:p>
          <a:p>
            <a:r>
              <a:rPr lang="en-US" sz="2000" dirty="0" smtClean="0"/>
              <a:t>Don't </a:t>
            </a:r>
            <a:r>
              <a:rPr lang="en-US" sz="2000" dirty="0"/>
              <a:t>jam the knife in their, or you'll cut the intestines open. You want a shallow cut so that you can pull them out intact, preventing messy (and unappetizing) spillage</a:t>
            </a:r>
            <a:r>
              <a:rPr lang="en-US" sz="2000" dirty="0" smtClean="0"/>
              <a:t>.</a:t>
            </a:r>
            <a:endParaRPr lang="en-US" sz="2000" dirty="0"/>
          </a:p>
        </p:txBody>
      </p:sp>
      <p:pic>
        <p:nvPicPr>
          <p:cNvPr id="4" name="Picture 3"/>
          <p:cNvPicPr>
            <a:picLocks noChangeAspect="1"/>
          </p:cNvPicPr>
          <p:nvPr/>
        </p:nvPicPr>
        <p:blipFill>
          <a:blip r:embed="rId2"/>
          <a:stretch>
            <a:fillRect/>
          </a:stretch>
        </p:blipFill>
        <p:spPr>
          <a:xfrm>
            <a:off x="3275905" y="404664"/>
            <a:ext cx="4043164" cy="3032373"/>
          </a:xfrm>
          <a:prstGeom prst="rect">
            <a:avLst/>
          </a:prstGeom>
        </p:spPr>
      </p:pic>
    </p:spTree>
    <p:extLst>
      <p:ext uri="{BB962C8B-B14F-4D97-AF65-F5344CB8AC3E}">
        <p14:creationId xmlns:p14="http://schemas.microsoft.com/office/powerpoint/2010/main" val="32302749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17900" y="3581705"/>
            <a:ext cx="7177134" cy="2748689"/>
          </a:xfrm>
        </p:spPr>
        <p:txBody>
          <a:bodyPr>
            <a:normAutofit/>
          </a:bodyPr>
          <a:lstStyle/>
          <a:p>
            <a:r>
              <a:rPr lang="en-US" sz="2000" dirty="0"/>
              <a:t>Use your fingers or a dull spoon to scoop out the fish's innards. Get in there and get everything out. These gummy, long guts should come out without much of a fight. Make sure to check inside to get out anything you missed, like the large, dark kidney in the back or some strands of innards along the walls.</a:t>
            </a:r>
          </a:p>
        </p:txBody>
      </p:sp>
      <p:pic>
        <p:nvPicPr>
          <p:cNvPr id="4" name="Picture 3"/>
          <p:cNvPicPr>
            <a:picLocks noChangeAspect="1"/>
          </p:cNvPicPr>
          <p:nvPr/>
        </p:nvPicPr>
        <p:blipFill>
          <a:blip r:embed="rId2"/>
          <a:stretch>
            <a:fillRect/>
          </a:stretch>
        </p:blipFill>
        <p:spPr>
          <a:xfrm>
            <a:off x="3311909" y="332656"/>
            <a:ext cx="3971156" cy="2978367"/>
          </a:xfrm>
          <a:prstGeom prst="rect">
            <a:avLst/>
          </a:prstGeom>
        </p:spPr>
      </p:pic>
    </p:spTree>
    <p:extLst>
      <p:ext uri="{BB962C8B-B14F-4D97-AF65-F5344CB8AC3E}">
        <p14:creationId xmlns:p14="http://schemas.microsoft.com/office/powerpoint/2010/main" val="396295753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17900" y="3581705"/>
            <a:ext cx="7177134" cy="2748689"/>
          </a:xfrm>
        </p:spPr>
        <p:txBody>
          <a:bodyPr>
            <a:normAutofit/>
          </a:bodyPr>
          <a:lstStyle/>
          <a:p>
            <a:r>
              <a:rPr lang="en-US" sz="2000" dirty="0"/>
              <a:t>Scrape out any dark, inner membrane if found. Not all fish have this thin layer in their inner cavity, but you want to remove it if they do. This is strongly flavored and has an oily, extra-fishy aroma that you don't want in your final dish.</a:t>
            </a:r>
          </a:p>
        </p:txBody>
      </p:sp>
      <p:pic>
        <p:nvPicPr>
          <p:cNvPr id="2" name="Picture 1"/>
          <p:cNvPicPr>
            <a:picLocks noChangeAspect="1"/>
          </p:cNvPicPr>
          <p:nvPr/>
        </p:nvPicPr>
        <p:blipFill>
          <a:blip r:embed="rId2"/>
          <a:stretch>
            <a:fillRect/>
          </a:stretch>
        </p:blipFill>
        <p:spPr>
          <a:xfrm>
            <a:off x="3059881" y="332657"/>
            <a:ext cx="4128459" cy="3096344"/>
          </a:xfrm>
          <a:prstGeom prst="rect">
            <a:avLst/>
          </a:prstGeom>
        </p:spPr>
      </p:pic>
    </p:spTree>
    <p:extLst>
      <p:ext uri="{BB962C8B-B14F-4D97-AF65-F5344CB8AC3E}">
        <p14:creationId xmlns:p14="http://schemas.microsoft.com/office/powerpoint/2010/main" val="30871507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17900" y="3734410"/>
            <a:ext cx="7177134" cy="2595984"/>
          </a:xfrm>
        </p:spPr>
        <p:txBody>
          <a:bodyPr>
            <a:normAutofit/>
          </a:bodyPr>
          <a:lstStyle/>
          <a:p>
            <a:r>
              <a:rPr lang="en-US" sz="2000" dirty="0"/>
              <a:t>Cut off the head off directly behind the gills, if desired. You do not have to cut the head off, and depending on your cooking method you might not want to, as the head adds flavor and depth. The "cheek meat" of the fish, as well, is considered the best part in some cultures. </a:t>
            </a:r>
          </a:p>
        </p:txBody>
      </p:sp>
      <p:pic>
        <p:nvPicPr>
          <p:cNvPr id="5" name="Picture 4"/>
          <p:cNvPicPr>
            <a:picLocks noChangeAspect="1"/>
          </p:cNvPicPr>
          <p:nvPr/>
        </p:nvPicPr>
        <p:blipFill>
          <a:blip r:embed="rId2"/>
          <a:stretch>
            <a:fillRect/>
          </a:stretch>
        </p:blipFill>
        <p:spPr>
          <a:xfrm>
            <a:off x="3095885" y="200959"/>
            <a:ext cx="4403204" cy="3302403"/>
          </a:xfrm>
          <a:prstGeom prst="rect">
            <a:avLst/>
          </a:prstGeom>
        </p:spPr>
      </p:pic>
    </p:spTree>
    <p:extLst>
      <p:ext uri="{BB962C8B-B14F-4D97-AF65-F5344CB8AC3E}">
        <p14:creationId xmlns:p14="http://schemas.microsoft.com/office/powerpoint/2010/main" val="32687664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17900" y="3734410"/>
            <a:ext cx="7177134" cy="2595984"/>
          </a:xfrm>
        </p:spPr>
        <p:txBody>
          <a:bodyPr>
            <a:normAutofit/>
          </a:bodyPr>
          <a:lstStyle/>
          <a:p>
            <a:r>
              <a:rPr lang="en-US" sz="2000" dirty="0"/>
              <a:t>Remove a dorsal fin by pulling firmly from tail to head. This, like the head, does not have to come off if you don't want to remove it, but it will help remove many nasty little bones. Simply grip the fin tightly near the tail, and pull quickly in the direction of the head to rip it out </a:t>
            </a:r>
            <a:r>
              <a:rPr lang="en-US" sz="2000" dirty="0" smtClean="0"/>
              <a:t>cleanly or use scissors to cut it off.</a:t>
            </a:r>
            <a:endParaRPr lang="en-US" sz="2000" dirty="0"/>
          </a:p>
        </p:txBody>
      </p:sp>
      <p:pic>
        <p:nvPicPr>
          <p:cNvPr id="2" name="Picture 1"/>
          <p:cNvPicPr>
            <a:picLocks noChangeAspect="1"/>
          </p:cNvPicPr>
          <p:nvPr/>
        </p:nvPicPr>
        <p:blipFill>
          <a:blip r:embed="rId2"/>
          <a:stretch>
            <a:fillRect/>
          </a:stretch>
        </p:blipFill>
        <p:spPr>
          <a:xfrm>
            <a:off x="3131889" y="260648"/>
            <a:ext cx="4331196" cy="3248397"/>
          </a:xfrm>
          <a:prstGeom prst="rect">
            <a:avLst/>
          </a:prstGeom>
        </p:spPr>
      </p:pic>
    </p:spTree>
    <p:extLst>
      <p:ext uri="{BB962C8B-B14F-4D97-AF65-F5344CB8AC3E}">
        <p14:creationId xmlns:p14="http://schemas.microsoft.com/office/powerpoint/2010/main" val="26990733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17900" y="3734410"/>
            <a:ext cx="7177134" cy="2595984"/>
          </a:xfrm>
        </p:spPr>
        <p:txBody>
          <a:bodyPr>
            <a:normAutofit/>
          </a:bodyPr>
          <a:lstStyle/>
          <a:p>
            <a:r>
              <a:rPr lang="en-US" sz="2000" dirty="0"/>
              <a:t>Rinse the fish off, inside and out, in cool water. Make sure you wash the outside, getting rid of any sticky scales, as well as the inside, getting rid of bits and blood. Your fish is now ready to cook! Use as little water as possible to preserve the flavor of the fish. Some people prefer to gently wipe off the fish with a paper towel instead of rinsing it.</a:t>
            </a:r>
          </a:p>
        </p:txBody>
      </p:sp>
      <p:pic>
        <p:nvPicPr>
          <p:cNvPr id="2" name="Picture 1"/>
          <p:cNvPicPr>
            <a:picLocks noChangeAspect="1"/>
          </p:cNvPicPr>
          <p:nvPr/>
        </p:nvPicPr>
        <p:blipFill>
          <a:blip r:embed="rId2"/>
          <a:stretch>
            <a:fillRect/>
          </a:stretch>
        </p:blipFill>
        <p:spPr>
          <a:xfrm>
            <a:off x="3131889" y="332656"/>
            <a:ext cx="4331196" cy="3248397"/>
          </a:xfrm>
          <a:prstGeom prst="rect">
            <a:avLst/>
          </a:prstGeom>
        </p:spPr>
      </p:pic>
    </p:spTree>
    <p:extLst>
      <p:ext uri="{BB962C8B-B14F-4D97-AF65-F5344CB8AC3E}">
        <p14:creationId xmlns:p14="http://schemas.microsoft.com/office/powerpoint/2010/main" val="353231748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dirty="0" smtClean="0">
                <a:latin typeface="HelveticaNeueLT Pro 33 ThEx" pitchFamily="34" charset="0"/>
              </a:rPr>
              <a:t>Filleting a Fish</a:t>
            </a:r>
            <a:endParaRPr lang="en-US" dirty="0">
              <a:latin typeface="HelveticaNeueLT Pro 33 ThEx" pitchFamily="34" charset="0"/>
            </a:endParaRPr>
          </a:p>
        </p:txBody>
      </p:sp>
      <p:pic>
        <p:nvPicPr>
          <p:cNvPr id="6" name="Content Placeholder 5"/>
          <p:cNvPicPr>
            <a:picLocks noGrp="1" noChangeAspect="1"/>
          </p:cNvPicPr>
          <p:nvPr>
            <p:ph idx="1"/>
          </p:nvPr>
        </p:nvPicPr>
        <p:blipFill>
          <a:blip r:embed="rId2"/>
          <a:stretch>
            <a:fillRect/>
          </a:stretch>
        </p:blipFill>
        <p:spPr>
          <a:xfrm>
            <a:off x="2620963" y="2230437"/>
            <a:ext cx="5886450" cy="3314700"/>
          </a:xfrm>
          <a:prstGeom prst="rect">
            <a:avLst/>
          </a:prstGeom>
        </p:spPr>
      </p:pic>
    </p:spTree>
    <p:extLst>
      <p:ext uri="{BB962C8B-B14F-4D97-AF65-F5344CB8AC3E}">
        <p14:creationId xmlns:p14="http://schemas.microsoft.com/office/powerpoint/2010/main" val="264111463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17900" y="3581705"/>
            <a:ext cx="7177134" cy="2748689"/>
          </a:xfrm>
        </p:spPr>
        <p:txBody>
          <a:bodyPr>
            <a:normAutofit/>
          </a:bodyPr>
          <a:lstStyle/>
          <a:p>
            <a:r>
              <a:rPr lang="en-US" sz="2000" dirty="0"/>
              <a:t>Cut just behind the top of the head until you hit the backbone. To do this, lay the fish on one side. Take care not to cut through the spine, just to it.</a:t>
            </a:r>
          </a:p>
        </p:txBody>
      </p:sp>
      <p:pic>
        <p:nvPicPr>
          <p:cNvPr id="2" name="Picture 1"/>
          <p:cNvPicPr>
            <a:picLocks noChangeAspect="1"/>
          </p:cNvPicPr>
          <p:nvPr/>
        </p:nvPicPr>
        <p:blipFill>
          <a:blip r:embed="rId2"/>
          <a:stretch>
            <a:fillRect/>
          </a:stretch>
        </p:blipFill>
        <p:spPr>
          <a:xfrm>
            <a:off x="3239901" y="260648"/>
            <a:ext cx="4115172" cy="3086379"/>
          </a:xfrm>
          <a:prstGeom prst="rect">
            <a:avLst/>
          </a:prstGeom>
        </p:spPr>
      </p:pic>
    </p:spTree>
    <p:extLst>
      <p:ext uri="{BB962C8B-B14F-4D97-AF65-F5344CB8AC3E}">
        <p14:creationId xmlns:p14="http://schemas.microsoft.com/office/powerpoint/2010/main" val="46177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dirty="0">
                <a:latin typeface="HelveticaNeueLT Pro 33 ThEx" pitchFamily="34" charset="0"/>
              </a:rPr>
              <a:t>First Aid and Fishing</a:t>
            </a:r>
          </a:p>
        </p:txBody>
      </p:sp>
      <p:sp>
        <p:nvSpPr>
          <p:cNvPr id="2" name="Content Placeholder 1"/>
          <p:cNvSpPr>
            <a:spLocks noGrp="1"/>
          </p:cNvSpPr>
          <p:nvPr>
            <p:ph idx="1"/>
          </p:nvPr>
        </p:nvSpPr>
        <p:spPr>
          <a:xfrm>
            <a:off x="4113885" y="1901949"/>
            <a:ext cx="4572915" cy="4428445"/>
          </a:xfrm>
        </p:spPr>
        <p:txBody>
          <a:bodyPr/>
          <a:lstStyle/>
          <a:p>
            <a:pPr lvl="0"/>
            <a:r>
              <a:rPr lang="en-US" sz="1800" dirty="0"/>
              <a:t>Scratches: Scratches are very common injuries that are usually caused by </a:t>
            </a:r>
            <a:r>
              <a:rPr lang="en-US" sz="1800" dirty="0" smtClean="0"/>
              <a:t>animals.</a:t>
            </a:r>
          </a:p>
          <a:p>
            <a:pPr lvl="0"/>
            <a:r>
              <a:rPr lang="en-US" sz="1800" dirty="0" smtClean="0"/>
              <a:t>Treatment</a:t>
            </a:r>
            <a:r>
              <a:rPr lang="en-US" sz="1800" dirty="0"/>
              <a:t>: </a:t>
            </a:r>
            <a:endParaRPr lang="en-US" sz="1800" dirty="0" smtClean="0"/>
          </a:p>
          <a:p>
            <a:pPr lvl="1"/>
            <a:r>
              <a:rPr lang="en-US" sz="1800" dirty="0" smtClean="0"/>
              <a:t>First</a:t>
            </a:r>
            <a:r>
              <a:rPr lang="en-US" sz="1800" dirty="0"/>
              <a:t>, because scratches can easily become infected, you should clean the area thoroughly and remove any dirt and debris. Cover wound with gauze.</a:t>
            </a:r>
          </a:p>
          <a:p>
            <a:pPr lvl="1"/>
            <a:r>
              <a:rPr lang="en-US" sz="1800" dirty="0"/>
              <a:t>Do not scrub vigorously, as this can cause more tissue damage.</a:t>
            </a:r>
          </a:p>
          <a:p>
            <a:pPr marL="298450" marR="79375" indent="-285750">
              <a:spcBef>
                <a:spcPts val="0"/>
              </a:spcBef>
              <a:tabLst>
                <a:tab pos="6946265" algn="l"/>
              </a:tabLst>
            </a:pPr>
            <a:endParaRPr lang="en-US" sz="1800" dirty="0">
              <a:cs typeface="DejaVu San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670" y="1901949"/>
            <a:ext cx="3360373" cy="2520280"/>
          </a:xfrm>
          <a:prstGeom prst="rect">
            <a:avLst/>
          </a:prstGeom>
        </p:spPr>
      </p:pic>
    </p:spTree>
    <p:extLst>
      <p:ext uri="{BB962C8B-B14F-4D97-AF65-F5344CB8AC3E}">
        <p14:creationId xmlns:p14="http://schemas.microsoft.com/office/powerpoint/2010/main" val="99377590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17900" y="3734410"/>
            <a:ext cx="7177134" cy="2595984"/>
          </a:xfrm>
        </p:spPr>
        <p:txBody>
          <a:bodyPr>
            <a:normAutofit/>
          </a:bodyPr>
          <a:lstStyle/>
          <a:p>
            <a:r>
              <a:rPr lang="en-US" sz="2000" dirty="0"/>
              <a:t>Continue this cut in an arc around the fish's head. Again, you don't want to cut deeper than the backbone. You will not be cutting the head off, just cutting about halfway into the fish.</a:t>
            </a:r>
          </a:p>
        </p:txBody>
      </p:sp>
      <p:pic>
        <p:nvPicPr>
          <p:cNvPr id="2" name="Picture 1"/>
          <p:cNvPicPr>
            <a:picLocks noChangeAspect="1"/>
          </p:cNvPicPr>
          <p:nvPr/>
        </p:nvPicPr>
        <p:blipFill>
          <a:blip r:embed="rId2"/>
          <a:stretch>
            <a:fillRect/>
          </a:stretch>
        </p:blipFill>
        <p:spPr>
          <a:xfrm>
            <a:off x="3131889" y="332656"/>
            <a:ext cx="4331196" cy="3248397"/>
          </a:xfrm>
          <a:prstGeom prst="rect">
            <a:avLst/>
          </a:prstGeom>
        </p:spPr>
      </p:pic>
    </p:spTree>
    <p:extLst>
      <p:ext uri="{BB962C8B-B14F-4D97-AF65-F5344CB8AC3E}">
        <p14:creationId xmlns:p14="http://schemas.microsoft.com/office/powerpoint/2010/main" val="18682996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17900" y="3581705"/>
            <a:ext cx="7177134" cy="2748689"/>
          </a:xfrm>
        </p:spPr>
        <p:txBody>
          <a:bodyPr>
            <a:normAutofit/>
          </a:bodyPr>
          <a:lstStyle/>
          <a:p>
            <a:r>
              <a:rPr lang="en-US" sz="2000" dirty="0"/>
              <a:t>Turn the knife and cut horizontally towards the tail, through the center of the fish. You'll basically be cutting off the entire side of the fish, removing the whole flank, skin and all. The knife will travel perpendicularly to the backbone, which you can use as a guide to ensure a nice, flat cut.</a:t>
            </a:r>
          </a:p>
        </p:txBody>
      </p:sp>
      <p:pic>
        <p:nvPicPr>
          <p:cNvPr id="2" name="Picture 1"/>
          <p:cNvPicPr>
            <a:picLocks noChangeAspect="1"/>
          </p:cNvPicPr>
          <p:nvPr/>
        </p:nvPicPr>
        <p:blipFill>
          <a:blip r:embed="rId2"/>
          <a:stretch>
            <a:fillRect/>
          </a:stretch>
        </p:blipFill>
        <p:spPr>
          <a:xfrm>
            <a:off x="3239901" y="332656"/>
            <a:ext cx="4115172" cy="3086379"/>
          </a:xfrm>
          <a:prstGeom prst="rect">
            <a:avLst/>
          </a:prstGeom>
        </p:spPr>
      </p:pic>
    </p:spTree>
    <p:extLst>
      <p:ext uri="{BB962C8B-B14F-4D97-AF65-F5344CB8AC3E}">
        <p14:creationId xmlns:p14="http://schemas.microsoft.com/office/powerpoint/2010/main" val="31282213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17900" y="3734410"/>
            <a:ext cx="7177134" cy="2595984"/>
          </a:xfrm>
        </p:spPr>
        <p:txBody>
          <a:bodyPr>
            <a:normAutofit/>
          </a:bodyPr>
          <a:lstStyle/>
          <a:p>
            <a:r>
              <a:rPr lang="en-US" sz="2000" dirty="0"/>
              <a:t>Flip the fish and repeat on the opposite side. Simply repeat the same process on the other half of the fish, removing the other fillet.</a:t>
            </a:r>
          </a:p>
        </p:txBody>
      </p:sp>
      <p:pic>
        <p:nvPicPr>
          <p:cNvPr id="2" name="Picture 1"/>
          <p:cNvPicPr>
            <a:picLocks noChangeAspect="1"/>
          </p:cNvPicPr>
          <p:nvPr/>
        </p:nvPicPr>
        <p:blipFill>
          <a:blip r:embed="rId2"/>
          <a:stretch>
            <a:fillRect/>
          </a:stretch>
        </p:blipFill>
        <p:spPr>
          <a:xfrm>
            <a:off x="3137247" y="332656"/>
            <a:ext cx="4320480" cy="3240360"/>
          </a:xfrm>
          <a:prstGeom prst="rect">
            <a:avLst/>
          </a:prstGeom>
        </p:spPr>
      </p:pic>
    </p:spTree>
    <p:extLst>
      <p:ext uri="{BB962C8B-B14F-4D97-AF65-F5344CB8AC3E}">
        <p14:creationId xmlns:p14="http://schemas.microsoft.com/office/powerpoint/2010/main" val="14693705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17900" y="3734410"/>
            <a:ext cx="7177134" cy="2595984"/>
          </a:xfrm>
        </p:spPr>
        <p:txBody>
          <a:bodyPr>
            <a:normAutofit/>
          </a:bodyPr>
          <a:lstStyle/>
          <a:p>
            <a:r>
              <a:rPr lang="en-US" sz="2000" dirty="0"/>
              <a:t>Lift and remove the rib cage from the inside of the fillet. Using a smaller knife to remove the rib cage. This will be the small, almost translucent set of bones on the lower third of fish fillet. It should come off in one piece.</a:t>
            </a:r>
          </a:p>
        </p:txBody>
      </p:sp>
      <p:pic>
        <p:nvPicPr>
          <p:cNvPr id="2" name="Picture 1"/>
          <p:cNvPicPr>
            <a:picLocks noChangeAspect="1"/>
          </p:cNvPicPr>
          <p:nvPr/>
        </p:nvPicPr>
        <p:blipFill>
          <a:blip r:embed="rId2"/>
          <a:stretch>
            <a:fillRect/>
          </a:stretch>
        </p:blipFill>
        <p:spPr>
          <a:xfrm>
            <a:off x="3131889" y="332656"/>
            <a:ext cx="4331196" cy="3248397"/>
          </a:xfrm>
          <a:prstGeom prst="rect">
            <a:avLst/>
          </a:prstGeom>
        </p:spPr>
      </p:pic>
    </p:spTree>
    <p:extLst>
      <p:ext uri="{BB962C8B-B14F-4D97-AF65-F5344CB8AC3E}">
        <p14:creationId xmlns:p14="http://schemas.microsoft.com/office/powerpoint/2010/main" val="26358746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17900" y="3581705"/>
            <a:ext cx="7177134" cy="2748689"/>
          </a:xfrm>
        </p:spPr>
        <p:txBody>
          <a:bodyPr>
            <a:normAutofit/>
          </a:bodyPr>
          <a:lstStyle/>
          <a:p>
            <a:r>
              <a:rPr lang="en-US" sz="2000" dirty="0"/>
              <a:t>Cut directly through the fish perpendicularly to form steaks as an alternative. If you don’t want fillets, you can cut steaks. Use a sharp knife and cut perpendicular to the backbone, going all the way through the spine to get 1 inch (2.5 cm) steaks. This is common with bigger fish, like trout and salmon, and retains the spine running through the middle of the fish.</a:t>
            </a:r>
          </a:p>
        </p:txBody>
      </p:sp>
      <p:pic>
        <p:nvPicPr>
          <p:cNvPr id="2" name="Picture 1"/>
          <p:cNvPicPr>
            <a:picLocks noChangeAspect="1"/>
          </p:cNvPicPr>
          <p:nvPr/>
        </p:nvPicPr>
        <p:blipFill>
          <a:blip r:embed="rId2"/>
          <a:stretch>
            <a:fillRect/>
          </a:stretch>
        </p:blipFill>
        <p:spPr>
          <a:xfrm>
            <a:off x="3179894" y="260648"/>
            <a:ext cx="4235185" cy="3176389"/>
          </a:xfrm>
          <a:prstGeom prst="rect">
            <a:avLst/>
          </a:prstGeom>
        </p:spPr>
      </p:pic>
    </p:spTree>
    <p:extLst>
      <p:ext uri="{BB962C8B-B14F-4D97-AF65-F5344CB8AC3E}">
        <p14:creationId xmlns:p14="http://schemas.microsoft.com/office/powerpoint/2010/main" val="307890590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17900" y="3581705"/>
            <a:ext cx="7177134" cy="2748689"/>
          </a:xfrm>
        </p:spPr>
        <p:txBody>
          <a:bodyPr>
            <a:noAutofit/>
          </a:bodyPr>
          <a:lstStyle/>
          <a:p>
            <a:pPr marL="0" indent="0">
              <a:buNone/>
            </a:pPr>
            <a:r>
              <a:rPr lang="en-US" sz="2000" dirty="0"/>
              <a:t>Scale the fish or remove the skin entirely, if desired If you want to cook the fish with the skin still on, use the dull side of a knife to rake the scales off. Use a short, lifting motion from the tail to the head to quickly scrape all of the scales off. If you don't want the skin, simply slide the knife between the fish and the skin and simply cut the skin away.</a:t>
            </a:r>
          </a:p>
        </p:txBody>
      </p:sp>
      <p:pic>
        <p:nvPicPr>
          <p:cNvPr id="4" name="Picture 3"/>
          <p:cNvPicPr>
            <a:picLocks noChangeAspect="1"/>
          </p:cNvPicPr>
          <p:nvPr/>
        </p:nvPicPr>
        <p:blipFill>
          <a:blip r:embed="rId2"/>
          <a:stretch>
            <a:fillRect/>
          </a:stretch>
        </p:blipFill>
        <p:spPr>
          <a:xfrm>
            <a:off x="3470992" y="374900"/>
            <a:ext cx="4187180" cy="3140385"/>
          </a:xfrm>
          <a:prstGeom prst="rect">
            <a:avLst/>
          </a:prstGeom>
        </p:spPr>
      </p:pic>
    </p:spTree>
    <p:extLst>
      <p:ext uri="{BB962C8B-B14F-4D97-AF65-F5344CB8AC3E}">
        <p14:creationId xmlns:p14="http://schemas.microsoft.com/office/powerpoint/2010/main" val="45187304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515533" y="592669"/>
            <a:ext cx="8229600" cy="1143000"/>
          </a:xfrm>
        </p:spPr>
        <p:txBody>
          <a:bodyPr/>
          <a:lstStyle/>
          <a:p>
            <a:pPr algn="l"/>
            <a:r>
              <a:rPr lang="en-US" dirty="0" smtClean="0">
                <a:solidFill>
                  <a:schemeClr val="bg1"/>
                </a:solidFill>
              </a:rPr>
              <a:t>Cooking a Fish</a:t>
            </a:r>
            <a:endParaRPr lang="en-US" dirty="0">
              <a:solidFill>
                <a:schemeClr val="bg1"/>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579" y="1810732"/>
            <a:ext cx="2625612" cy="262561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8923" y="1804629"/>
            <a:ext cx="2232149" cy="262561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579" y="4650640"/>
            <a:ext cx="3120008" cy="207188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3319" y="4652427"/>
            <a:ext cx="3106353" cy="2070093"/>
          </a:xfrm>
          <a:prstGeom prst="rect">
            <a:avLst/>
          </a:prstGeom>
        </p:spPr>
      </p:pic>
    </p:spTree>
    <p:extLst>
      <p:ext uri="{BB962C8B-B14F-4D97-AF65-F5344CB8AC3E}">
        <p14:creationId xmlns:p14="http://schemas.microsoft.com/office/powerpoint/2010/main" val="203444927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Cooking a </a:t>
            </a:r>
            <a:r>
              <a:rPr lang="en-US" sz="3600" dirty="0" smtClean="0"/>
              <a:t>Fish</a:t>
            </a:r>
            <a:endParaRPr lang="en-US" sz="3600" dirty="0"/>
          </a:p>
        </p:txBody>
      </p:sp>
      <p:sp>
        <p:nvSpPr>
          <p:cNvPr id="3" name="Content Placeholder 2"/>
          <p:cNvSpPr>
            <a:spLocks noGrp="1"/>
          </p:cNvSpPr>
          <p:nvPr>
            <p:ph idx="1"/>
          </p:nvPr>
        </p:nvSpPr>
        <p:spPr/>
        <p:txBody>
          <a:bodyPr/>
          <a:lstStyle/>
          <a:p>
            <a:pPr marL="0" indent="0">
              <a:buNone/>
            </a:pPr>
            <a:r>
              <a:rPr lang="en-US" sz="1800" b="1" dirty="0" smtClean="0"/>
              <a:t>Grilling.</a:t>
            </a:r>
            <a:r>
              <a:rPr lang="en-US" sz="1800" dirty="0" smtClean="0"/>
              <a:t> </a:t>
            </a:r>
          </a:p>
          <a:p>
            <a:r>
              <a:rPr lang="en-US" sz="1800" dirty="0" smtClean="0"/>
              <a:t>With </a:t>
            </a:r>
            <a:r>
              <a:rPr lang="en-US" sz="1800" dirty="0"/>
              <a:t>your coals or gas grill, you'll want to try to make a hot pile and a cold pile, so that you can cook the fish over low heat for the majority of the time, and then give it some color by finishing the cooking over high heat at the very end. Be sure to use the thermometer to get the temperature correct, and remember that fish cooks extremely quickly</a:t>
            </a:r>
            <a:r>
              <a:rPr lang="en-US" sz="1800" dirty="0" smtClean="0"/>
              <a:t>!</a:t>
            </a:r>
            <a:r>
              <a:rPr lang="en-US" sz="1800" baseline="30000" dirty="0" smtClean="0"/>
              <a:t> </a:t>
            </a:r>
            <a:r>
              <a:rPr lang="en-US" sz="1800" dirty="0" smtClean="0"/>
              <a:t>When </a:t>
            </a:r>
            <a:r>
              <a:rPr lang="en-US" sz="1800" dirty="0"/>
              <a:t>grilling fish, be sure to oil the grill </a:t>
            </a:r>
            <a:r>
              <a:rPr lang="en-US" sz="1800" i="1" dirty="0"/>
              <a:t>and</a:t>
            </a:r>
            <a:r>
              <a:rPr lang="en-US" sz="1800" dirty="0"/>
              <a:t> the fish generously before cooking. A well-oiled fish and grill will keep the fish from sticking to the grate when you choose to flip it. If you want to, you can also use an aluminum foil pouch to keep the fish in as it cooks; this saves cleanup time and cooks the fish very nicely.</a:t>
            </a:r>
          </a:p>
          <a:p>
            <a:r>
              <a:rPr lang="en-US" sz="1800" dirty="0"/>
              <a:t>Remember to choose the right kind of fish for grilling. Meaty, hearty fish like salmon, halibut, and swordfish work best on the grill, especially if you can get them cut into </a:t>
            </a:r>
            <a:r>
              <a:rPr lang="en-US" sz="1800" dirty="0" smtClean="0"/>
              <a:t>steaks.</a:t>
            </a:r>
            <a:r>
              <a:rPr lang="en-US" sz="1800" baseline="30000" dirty="0" smtClean="0"/>
              <a:t> </a:t>
            </a:r>
            <a:r>
              <a:rPr lang="en-US" sz="1800" dirty="0"/>
              <a:t>Delicate white fish like cod, flounder, or sole tend to fall apart easier on the grill, making for a less than ideal marriage between grill and fish.</a:t>
            </a:r>
          </a:p>
          <a:p>
            <a:endParaRPr lang="en-US" dirty="0"/>
          </a:p>
        </p:txBody>
      </p:sp>
    </p:spTree>
    <p:extLst>
      <p:ext uri="{BB962C8B-B14F-4D97-AF65-F5344CB8AC3E}">
        <p14:creationId xmlns:p14="http://schemas.microsoft.com/office/powerpoint/2010/main" val="2052477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Cooking a </a:t>
            </a:r>
            <a:r>
              <a:rPr lang="en-US" sz="3600" dirty="0" smtClean="0"/>
              <a:t>Fish</a:t>
            </a:r>
            <a:endParaRPr lang="en-US" sz="3600" dirty="0"/>
          </a:p>
        </p:txBody>
      </p:sp>
      <p:sp>
        <p:nvSpPr>
          <p:cNvPr id="3" name="Content Placeholder 2"/>
          <p:cNvSpPr>
            <a:spLocks noGrp="1"/>
          </p:cNvSpPr>
          <p:nvPr>
            <p:ph idx="1"/>
          </p:nvPr>
        </p:nvSpPr>
        <p:spPr/>
        <p:txBody>
          <a:bodyPr/>
          <a:lstStyle/>
          <a:p>
            <a:pPr marL="0" indent="0">
              <a:buNone/>
            </a:pPr>
            <a:r>
              <a:rPr lang="en-US" sz="1800" b="1" dirty="0" smtClean="0"/>
              <a:t>Baking</a:t>
            </a:r>
            <a:endParaRPr lang="en-US" sz="1800" dirty="0" smtClean="0"/>
          </a:p>
          <a:p>
            <a:r>
              <a:rPr lang="en-US" sz="1800" dirty="0" smtClean="0"/>
              <a:t>Probably </a:t>
            </a:r>
            <a:r>
              <a:rPr lang="en-US" sz="1800" dirty="0"/>
              <a:t>the healthiest cooking option available, baking relies on dry heat and less oil to thoroughly bring the fish to perfection. Line a baking tray with wax paper or aluminum foil, thoroughly oil the fish (or paint with a dab of melted butter), and cook at a lower heat for a longer time. Here's some more specific pointers for you to remember as you bake fish: If you're baking with a fish fillet that has a thicker center and thin sides, curl the thin sides underneath the fish as it cooks</a:t>
            </a:r>
            <a:r>
              <a:rPr lang="en-US" sz="1800" dirty="0" smtClean="0"/>
              <a:t>.</a:t>
            </a:r>
            <a:r>
              <a:rPr lang="en-US" sz="1800" baseline="30000" dirty="0" smtClean="0"/>
              <a:t> </a:t>
            </a:r>
            <a:r>
              <a:rPr lang="en-US" sz="1800" dirty="0"/>
              <a:t>That way, the sides won't be overcooked be the time the rest of the center is done.</a:t>
            </a:r>
          </a:p>
          <a:p>
            <a:r>
              <a:rPr lang="en-US" sz="1800" dirty="0" smtClean="0"/>
              <a:t>Because </a:t>
            </a:r>
            <a:r>
              <a:rPr lang="en-US" sz="1800" dirty="0"/>
              <a:t>fish are delicate and dry out easily, </a:t>
            </a:r>
            <a:r>
              <a:rPr lang="en-US" sz="1800" dirty="0" smtClean="0"/>
              <a:t>bake </a:t>
            </a:r>
            <a:r>
              <a:rPr lang="en-US" sz="1800" dirty="0"/>
              <a:t>fish at low temperatures </a:t>
            </a:r>
            <a:r>
              <a:rPr lang="en-US" sz="1800" dirty="0" smtClean="0"/>
              <a:t>(250</a:t>
            </a:r>
            <a:r>
              <a:rPr lang="en-US" sz="1800" dirty="0"/>
              <a:t>° F) for longer periods (20 minutes for fillets). For thicker (center cut) fish, many chefs recommend cooking at higher temperatures (400°F) for less time (15 minutes), although cooking times depend on the thickness of the cut</a:t>
            </a:r>
            <a:r>
              <a:rPr lang="en-US" sz="1800" dirty="0" smtClean="0"/>
              <a:t>.</a:t>
            </a:r>
            <a:endParaRPr lang="en-US" sz="1800" dirty="0"/>
          </a:p>
        </p:txBody>
      </p:sp>
    </p:spTree>
    <p:extLst>
      <p:ext uri="{BB962C8B-B14F-4D97-AF65-F5344CB8AC3E}">
        <p14:creationId xmlns:p14="http://schemas.microsoft.com/office/powerpoint/2010/main" val="227456334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Cooking a </a:t>
            </a:r>
            <a:r>
              <a:rPr lang="en-US" sz="3600" dirty="0" smtClean="0"/>
              <a:t>Fish</a:t>
            </a:r>
            <a:endParaRPr lang="en-US" sz="3600" dirty="0"/>
          </a:p>
        </p:txBody>
      </p:sp>
      <p:sp>
        <p:nvSpPr>
          <p:cNvPr id="3" name="Content Placeholder 2"/>
          <p:cNvSpPr>
            <a:spLocks noGrp="1"/>
          </p:cNvSpPr>
          <p:nvPr>
            <p:ph idx="1"/>
          </p:nvPr>
        </p:nvSpPr>
        <p:spPr/>
        <p:txBody>
          <a:bodyPr/>
          <a:lstStyle/>
          <a:p>
            <a:pPr marL="0" indent="0">
              <a:buNone/>
            </a:pPr>
            <a:r>
              <a:rPr lang="en-US" sz="1800" b="1" dirty="0" smtClean="0"/>
              <a:t>Baking (continued)</a:t>
            </a:r>
            <a:r>
              <a:rPr lang="en-US" sz="1800" dirty="0" smtClean="0"/>
              <a:t> </a:t>
            </a:r>
          </a:p>
          <a:p>
            <a:r>
              <a:rPr lang="en-US" sz="1800" dirty="0" smtClean="0"/>
              <a:t>The </a:t>
            </a:r>
            <a:r>
              <a:rPr lang="en-US" sz="1800" dirty="0"/>
              <a:t>10-minute rule for baking </a:t>
            </a:r>
            <a:r>
              <a:rPr lang="en-US" sz="1800" dirty="0" smtClean="0"/>
              <a:t>fish. </a:t>
            </a:r>
            <a:r>
              <a:rPr lang="en-US" sz="1800" dirty="0"/>
              <a:t>Measure the cut of fish at its thickest point. For every inch of thickness, cook for 10 minutes at 400° - 450°F. Pro-rate the ratio for uneven thicknesses. For example, a 1.5 inch </a:t>
            </a:r>
            <a:r>
              <a:rPr lang="en-US" sz="1800" dirty="0" smtClean="0"/>
              <a:t>center </a:t>
            </a:r>
            <a:r>
              <a:rPr lang="en-US" sz="1800" dirty="0"/>
              <a:t>cut piece of salmon should be cooked for 15 minutes at around 425° F.</a:t>
            </a:r>
          </a:p>
          <a:p>
            <a:r>
              <a:rPr lang="en-US" sz="1800" dirty="0"/>
              <a:t>For added flavor and moisture, think about adding herbs and aromatics to your baked fish. Lemon and capers or dill works great with salmon as well as with other types of fish. Bread crumbs work well with white fish, particularly tilapia.</a:t>
            </a:r>
          </a:p>
          <a:p>
            <a:endParaRPr lang="en-US" dirty="0"/>
          </a:p>
        </p:txBody>
      </p:sp>
    </p:spTree>
    <p:extLst>
      <p:ext uri="{BB962C8B-B14F-4D97-AF65-F5344CB8AC3E}">
        <p14:creationId xmlns:p14="http://schemas.microsoft.com/office/powerpoint/2010/main" val="543790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dirty="0">
                <a:latin typeface="HelveticaNeueLT Pro 33 ThEx" pitchFamily="34" charset="0"/>
              </a:rPr>
              <a:t>First Aid and Fishing</a:t>
            </a:r>
          </a:p>
        </p:txBody>
      </p:sp>
      <p:sp>
        <p:nvSpPr>
          <p:cNvPr id="2" name="Content Placeholder 1"/>
          <p:cNvSpPr>
            <a:spLocks noGrp="1"/>
          </p:cNvSpPr>
          <p:nvPr>
            <p:ph idx="1"/>
          </p:nvPr>
        </p:nvSpPr>
        <p:spPr>
          <a:xfrm>
            <a:off x="601671" y="1901949"/>
            <a:ext cx="4581149" cy="4428445"/>
          </a:xfrm>
        </p:spPr>
        <p:txBody>
          <a:bodyPr/>
          <a:lstStyle/>
          <a:p>
            <a:pPr lvl="0"/>
            <a:r>
              <a:rPr lang="en-US" sz="1800" dirty="0" smtClean="0"/>
              <a:t>Puncture </a:t>
            </a:r>
            <a:r>
              <a:rPr lang="en-US" sz="1800" dirty="0"/>
              <a:t>Wound: A puncture wound doesn't usually cause excessive bleeding. Often the wound seems to close almost instantly. But these features don't mean treatment isn't </a:t>
            </a:r>
            <a:r>
              <a:rPr lang="en-US" sz="1800" dirty="0" smtClean="0"/>
              <a:t>necessary.</a:t>
            </a:r>
          </a:p>
          <a:p>
            <a:pPr lvl="0"/>
            <a:r>
              <a:rPr lang="en-US" sz="1800" dirty="0" smtClean="0"/>
              <a:t>Treatment</a:t>
            </a:r>
            <a:r>
              <a:rPr lang="en-US" sz="1800" dirty="0"/>
              <a:t>: </a:t>
            </a:r>
            <a:endParaRPr lang="en-US" sz="1800" dirty="0" smtClean="0"/>
          </a:p>
          <a:p>
            <a:pPr lvl="1"/>
            <a:r>
              <a:rPr lang="en-US" sz="1800" dirty="0" smtClean="0"/>
              <a:t>Clean </a:t>
            </a:r>
            <a:r>
              <a:rPr lang="en-US" sz="1800" dirty="0"/>
              <a:t>and cover the wound. Change the dressing regularly. Watch for infection.</a:t>
            </a:r>
          </a:p>
          <a:p>
            <a:pPr marL="298450" marR="79375" indent="-285750">
              <a:spcBef>
                <a:spcPts val="0"/>
              </a:spcBef>
              <a:tabLst>
                <a:tab pos="6946265" algn="l"/>
              </a:tabLst>
            </a:pPr>
            <a:endParaRPr lang="en-US" sz="1800" dirty="0">
              <a:cs typeface="DejaVu San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6516" y="1901949"/>
            <a:ext cx="3494517" cy="2620888"/>
          </a:xfrm>
          <a:prstGeom prst="rect">
            <a:avLst/>
          </a:prstGeom>
        </p:spPr>
      </p:pic>
    </p:spTree>
    <p:extLst>
      <p:ext uri="{BB962C8B-B14F-4D97-AF65-F5344CB8AC3E}">
        <p14:creationId xmlns:p14="http://schemas.microsoft.com/office/powerpoint/2010/main" val="385040575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Cooking a </a:t>
            </a:r>
            <a:r>
              <a:rPr lang="en-US" sz="3600" dirty="0" smtClean="0"/>
              <a:t>Fish</a:t>
            </a:r>
            <a:endParaRPr lang="en-US" sz="3600" dirty="0"/>
          </a:p>
        </p:txBody>
      </p:sp>
      <p:sp>
        <p:nvSpPr>
          <p:cNvPr id="3" name="Content Placeholder 2"/>
          <p:cNvSpPr>
            <a:spLocks noGrp="1"/>
          </p:cNvSpPr>
          <p:nvPr>
            <p:ph idx="1"/>
          </p:nvPr>
        </p:nvSpPr>
        <p:spPr/>
        <p:txBody>
          <a:bodyPr/>
          <a:lstStyle/>
          <a:p>
            <a:pPr marL="0" indent="0">
              <a:buNone/>
            </a:pPr>
            <a:r>
              <a:rPr lang="en-US" sz="1800" b="1" dirty="0" smtClean="0"/>
              <a:t>Pan-frying.</a:t>
            </a:r>
            <a:r>
              <a:rPr lang="en-US" sz="1800" dirty="0" smtClean="0"/>
              <a:t> </a:t>
            </a:r>
          </a:p>
          <a:p>
            <a:r>
              <a:rPr lang="en-US" sz="1800" dirty="0" smtClean="0"/>
              <a:t>Start </a:t>
            </a:r>
            <a:r>
              <a:rPr lang="en-US" sz="1800" dirty="0"/>
              <a:t>off with enough oil and a hot pan. Oil your steel pan generously but not excessively and get it </a:t>
            </a:r>
            <a:r>
              <a:rPr lang="en-US" sz="1800" i="1" dirty="0"/>
              <a:t>hot</a:t>
            </a:r>
            <a:r>
              <a:rPr lang="en-US" sz="1800" dirty="0"/>
              <a:t>. Starting off hot helps cook the skin on the fish quickly, allowing it to adhere to the meat of the fish for nice presentation and an even nicer feel in the mouth.</a:t>
            </a:r>
          </a:p>
          <a:p>
            <a:r>
              <a:rPr lang="en-US" sz="1800" dirty="0"/>
              <a:t>Always pan-fry with skin side down to begin with. That way, your skin browns evenly and adheres to the meat of the fish.</a:t>
            </a:r>
          </a:p>
          <a:p>
            <a:r>
              <a:rPr lang="en-US" sz="1800" dirty="0"/>
              <a:t>After a minute or two on medium or high heat, turn the heat down to medium-low or low</a:t>
            </a:r>
            <a:r>
              <a:rPr lang="en-US" sz="1800" dirty="0" smtClean="0"/>
              <a:t>.</a:t>
            </a:r>
            <a:r>
              <a:rPr lang="en-US" sz="1800" baseline="30000" dirty="0" smtClean="0"/>
              <a:t> </a:t>
            </a:r>
            <a:r>
              <a:rPr lang="en-US" sz="1800" dirty="0"/>
              <a:t>Cook the fish slowly from here on out. Cook too hot </a:t>
            </a:r>
            <a:r>
              <a:rPr lang="en-US" sz="1800" dirty="0" smtClean="0"/>
              <a:t>and </a:t>
            </a:r>
            <a:r>
              <a:rPr lang="en-US" sz="1800" dirty="0"/>
              <a:t>the moisture will evaporate from the fish before it's fully cooked, leading to a drier fish.</a:t>
            </a:r>
          </a:p>
          <a:p>
            <a:r>
              <a:rPr lang="en-US" sz="1800" dirty="0"/>
              <a:t>Flip once! Start off cooking the fish skin side down at high temperature. Turn the temp down significantly, and continue cooking for a little bit. Flip the fish once, and only once. Continue cooking the fish until </a:t>
            </a:r>
            <a:r>
              <a:rPr lang="en-US" sz="1800" dirty="0" smtClean="0"/>
              <a:t>you </a:t>
            </a:r>
            <a:r>
              <a:rPr lang="en-US" sz="1800" dirty="0"/>
              <a:t>can easily cut and flake the meat with a fork.</a:t>
            </a:r>
          </a:p>
          <a:p>
            <a:endParaRPr lang="en-US" dirty="0"/>
          </a:p>
        </p:txBody>
      </p:sp>
    </p:spTree>
    <p:extLst>
      <p:ext uri="{BB962C8B-B14F-4D97-AF65-F5344CB8AC3E}">
        <p14:creationId xmlns:p14="http://schemas.microsoft.com/office/powerpoint/2010/main" val="224603988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Cooking a </a:t>
            </a:r>
            <a:r>
              <a:rPr lang="en-US" sz="3600" dirty="0" smtClean="0"/>
              <a:t>Fish</a:t>
            </a:r>
            <a:endParaRPr lang="en-US" sz="3600" dirty="0"/>
          </a:p>
        </p:txBody>
      </p:sp>
      <p:sp>
        <p:nvSpPr>
          <p:cNvPr id="3" name="Content Placeholder 2"/>
          <p:cNvSpPr>
            <a:spLocks noGrp="1"/>
          </p:cNvSpPr>
          <p:nvPr>
            <p:ph idx="1"/>
          </p:nvPr>
        </p:nvSpPr>
        <p:spPr/>
        <p:txBody>
          <a:bodyPr/>
          <a:lstStyle/>
          <a:p>
            <a:endParaRPr lang="en-US" sz="1800" dirty="0"/>
          </a:p>
          <a:p>
            <a:pPr marL="0" indent="0">
              <a:buNone/>
            </a:pPr>
            <a:r>
              <a:rPr lang="en-US" sz="1800" b="1" dirty="0" smtClean="0"/>
              <a:t>Deep-fried </a:t>
            </a:r>
            <a:r>
              <a:rPr lang="en-US" sz="1800" b="1" dirty="0"/>
              <a:t>fish.</a:t>
            </a:r>
            <a:r>
              <a:rPr lang="en-US" sz="1800" dirty="0"/>
              <a:t> </a:t>
            </a:r>
            <a:endParaRPr lang="en-US" sz="1800" dirty="0" smtClean="0"/>
          </a:p>
          <a:p>
            <a:r>
              <a:rPr lang="en-US" sz="1800" dirty="0" smtClean="0"/>
              <a:t>Fish </a:t>
            </a:r>
            <a:r>
              <a:rPr lang="en-US" sz="1800" dirty="0"/>
              <a:t>are usually battered and then dunked into a hot pan filled with oil. Here are some basics for you to remember as you fry fish: Decide on dredge vs. batter. You can dredge your fish in flour and egg, making for a lighter fish, or whip up a batter out of beer or buttermilk for a thicker, crunchier shell. Cooking times do not vary significantly for either method.</a:t>
            </a:r>
          </a:p>
          <a:p>
            <a:r>
              <a:rPr lang="en-US" sz="1800" dirty="0"/>
              <a:t>You'll most likely want your oil to be at around 375ºF when you start frying, and cook the fillets for about 3 to 4 minutes, or until golden brown. </a:t>
            </a:r>
            <a:endParaRPr lang="en-US" dirty="0"/>
          </a:p>
        </p:txBody>
      </p:sp>
    </p:spTree>
    <p:extLst>
      <p:ext uri="{BB962C8B-B14F-4D97-AF65-F5344CB8AC3E}">
        <p14:creationId xmlns:p14="http://schemas.microsoft.com/office/powerpoint/2010/main" val="1807498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normAutofit/>
          </a:bodyPr>
          <a:lstStyle/>
          <a:p>
            <a:pPr algn="l"/>
            <a:r>
              <a:rPr lang="en-US" dirty="0">
                <a:latin typeface="HelveticaNeueLT Pro 33 ThEx" pitchFamily="34" charset="0"/>
              </a:rPr>
              <a:t>First Aid </a:t>
            </a:r>
            <a:r>
              <a:rPr lang="en-US" dirty="0" smtClean="0">
                <a:latin typeface="HelveticaNeueLT Pro 33 ThEx" pitchFamily="34" charset="0"/>
              </a:rPr>
              <a:t>and </a:t>
            </a:r>
            <a:r>
              <a:rPr lang="en-US" dirty="0">
                <a:latin typeface="HelveticaNeueLT Pro 33 ThEx" pitchFamily="34" charset="0"/>
              </a:rPr>
              <a:t>Fishing</a:t>
            </a:r>
          </a:p>
        </p:txBody>
      </p:sp>
      <p:sp>
        <p:nvSpPr>
          <p:cNvPr id="2" name="Content Placeholder 1"/>
          <p:cNvSpPr>
            <a:spLocks noGrp="1"/>
          </p:cNvSpPr>
          <p:nvPr>
            <p:ph idx="1"/>
          </p:nvPr>
        </p:nvSpPr>
        <p:spPr>
          <a:xfrm>
            <a:off x="601672" y="1901949"/>
            <a:ext cx="5344674" cy="4733856"/>
          </a:xfrm>
        </p:spPr>
        <p:txBody>
          <a:bodyPr>
            <a:normAutofit lnSpcReduction="10000"/>
          </a:bodyPr>
          <a:lstStyle/>
          <a:p>
            <a:pPr lvl="0"/>
            <a:r>
              <a:rPr lang="en-US" sz="1800" dirty="0"/>
              <a:t>Stings: A sting or bite injects venom composed of proteins and other substances that may trigger an allergic reaction in the victim</a:t>
            </a:r>
            <a:r>
              <a:rPr lang="en-US" sz="1800" dirty="0" smtClean="0"/>
              <a:t>.</a:t>
            </a:r>
          </a:p>
          <a:p>
            <a:pPr lvl="0"/>
            <a:r>
              <a:rPr lang="en-US" sz="1800" dirty="0" smtClean="0"/>
              <a:t>Symptoms:</a:t>
            </a:r>
          </a:p>
          <a:p>
            <a:pPr lvl="1"/>
            <a:r>
              <a:rPr lang="en-US" sz="1800" dirty="0"/>
              <a:t>Most bites and stings result in pain, swelling, redness, and itching to the affected area.</a:t>
            </a:r>
          </a:p>
          <a:p>
            <a:pPr lvl="1"/>
            <a:r>
              <a:rPr lang="en-US" sz="1800" dirty="0"/>
              <a:t>Severe reaction include hives, wheezing, shortness of breath, unconsciousness, and even death within 30 minutes.</a:t>
            </a:r>
          </a:p>
          <a:p>
            <a:pPr lvl="0"/>
            <a:r>
              <a:rPr lang="en-US" sz="1800" dirty="0" smtClean="0"/>
              <a:t>Treatment: </a:t>
            </a:r>
          </a:p>
          <a:p>
            <a:pPr lvl="1"/>
            <a:r>
              <a:rPr lang="en-US" sz="1800" dirty="0" smtClean="0"/>
              <a:t>If </a:t>
            </a:r>
            <a:r>
              <a:rPr lang="en-US" sz="1800" dirty="0"/>
              <a:t>there is only redness and pain at the site of the bite, application of ice is adequate treatment. Clean the area with soap and water to remove contaminated particles left behind by some insects (such as mosquitoes).  Refrain from scratching because this may cause the skin to break down and an infection to form</a:t>
            </a:r>
            <a:r>
              <a:rPr lang="en-US" sz="1800" dirty="0" smtClean="0"/>
              <a:t>.</a:t>
            </a:r>
            <a:endParaRPr lang="en-US" sz="1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6346" y="1948565"/>
            <a:ext cx="2884361" cy="135734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6346" y="3478313"/>
            <a:ext cx="2884361" cy="2866334"/>
          </a:xfrm>
          <a:prstGeom prst="rect">
            <a:avLst/>
          </a:prstGeom>
        </p:spPr>
      </p:pic>
    </p:spTree>
    <p:extLst>
      <p:ext uri="{BB962C8B-B14F-4D97-AF65-F5344CB8AC3E}">
        <p14:creationId xmlns:p14="http://schemas.microsoft.com/office/powerpoint/2010/main" val="3555461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normAutofit/>
          </a:bodyPr>
          <a:lstStyle/>
          <a:p>
            <a:pPr algn="l"/>
            <a:r>
              <a:rPr lang="en-US" dirty="0">
                <a:latin typeface="HelveticaNeueLT Pro 33 ThEx" pitchFamily="34" charset="0"/>
              </a:rPr>
              <a:t>First Aid </a:t>
            </a:r>
            <a:r>
              <a:rPr lang="en-US" dirty="0" smtClean="0">
                <a:latin typeface="HelveticaNeueLT Pro 33 ThEx" pitchFamily="34" charset="0"/>
              </a:rPr>
              <a:t>and </a:t>
            </a:r>
            <a:r>
              <a:rPr lang="en-US" dirty="0">
                <a:latin typeface="HelveticaNeueLT Pro 33 ThEx" pitchFamily="34" charset="0"/>
              </a:rPr>
              <a:t>Fishing</a:t>
            </a:r>
          </a:p>
        </p:txBody>
      </p:sp>
      <p:sp>
        <p:nvSpPr>
          <p:cNvPr id="2" name="Content Placeholder 1"/>
          <p:cNvSpPr>
            <a:spLocks noGrp="1"/>
          </p:cNvSpPr>
          <p:nvPr>
            <p:ph idx="1"/>
          </p:nvPr>
        </p:nvSpPr>
        <p:spPr>
          <a:xfrm>
            <a:off x="3197655" y="1901949"/>
            <a:ext cx="5489146" cy="4733856"/>
          </a:xfrm>
        </p:spPr>
        <p:txBody>
          <a:bodyPr/>
          <a:lstStyle/>
          <a:p>
            <a:pPr lvl="0"/>
            <a:r>
              <a:rPr lang="en-US" sz="1800" dirty="0"/>
              <a:t>Tick bites:  Second only to mosquitoes as vectors (carriers) of human disease</a:t>
            </a:r>
            <a:r>
              <a:rPr lang="en-US" sz="1800" dirty="0" smtClean="0"/>
              <a:t>.</a:t>
            </a:r>
          </a:p>
          <a:p>
            <a:pPr lvl="0"/>
            <a:r>
              <a:rPr lang="en-US" sz="1800" dirty="0" smtClean="0"/>
              <a:t>Symptoms:</a:t>
            </a:r>
          </a:p>
          <a:p>
            <a:pPr lvl="1"/>
            <a:r>
              <a:rPr lang="en-US" sz="1800" dirty="0"/>
              <a:t>Redness, itching, and swelling</a:t>
            </a:r>
          </a:p>
          <a:p>
            <a:pPr lvl="1"/>
            <a:r>
              <a:rPr lang="en-US" sz="1800" dirty="0"/>
              <a:t>Lyme’s Disease: The hallmark target lesion, a red circular rash with a pale center, occurs at the site of the bite within 2-20 days after the bite in 60-80% of cases. The rash may be accompanied by fatigue, headache, joint aches, and other flulike symptoms</a:t>
            </a:r>
            <a:r>
              <a:rPr lang="en-US" sz="1800" dirty="0" smtClean="0"/>
              <a:t>.</a:t>
            </a:r>
            <a:endParaRPr lang="en-US" sz="1800" dirty="0"/>
          </a:p>
          <a:p>
            <a:pPr lvl="0"/>
            <a:r>
              <a:rPr lang="en-US" sz="1800" dirty="0" smtClean="0"/>
              <a:t>Prevention/Treatment</a:t>
            </a:r>
            <a:r>
              <a:rPr lang="en-US" sz="1800" dirty="0"/>
              <a:t>:  Wear long-sleeved shirts, long pants cinched at the ankle or tucked into the boots or socks.  If attached, using rounded tweezers, grasp the tick as close as possible to the skin surface, and then pull with slow steady pressure in a direction away from the skin</a:t>
            </a:r>
            <a:r>
              <a:rPr lang="en-US" sz="1800" dirty="0" smtClean="0"/>
              <a:t>.</a:t>
            </a:r>
            <a:endParaRPr lang="en-US" sz="18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2326"/>
          <a:stretch/>
        </p:blipFill>
        <p:spPr>
          <a:xfrm>
            <a:off x="296260" y="2054655"/>
            <a:ext cx="2806745" cy="18002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260" y="4101225"/>
            <a:ext cx="2806745" cy="1578794"/>
          </a:xfrm>
          <a:prstGeom prst="rect">
            <a:avLst/>
          </a:prstGeom>
        </p:spPr>
      </p:pic>
    </p:spTree>
    <p:extLst>
      <p:ext uri="{BB962C8B-B14F-4D97-AF65-F5344CB8AC3E}">
        <p14:creationId xmlns:p14="http://schemas.microsoft.com/office/powerpoint/2010/main" val="1418365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normAutofit fontScale="90000"/>
          </a:bodyPr>
          <a:lstStyle/>
          <a:p>
            <a:pPr algn="l"/>
            <a:r>
              <a:rPr lang="en-US" dirty="0">
                <a:latin typeface="HelveticaNeueLT Pro 33 ThEx" pitchFamily="34" charset="0"/>
              </a:rPr>
              <a:t>First Aid </a:t>
            </a:r>
            <a:r>
              <a:rPr lang="en-US" dirty="0" smtClean="0">
                <a:latin typeface="HelveticaNeueLT Pro 33 ThEx" pitchFamily="34" charset="0"/>
              </a:rPr>
              <a:t/>
            </a:r>
            <a:br>
              <a:rPr lang="en-US" dirty="0" smtClean="0">
                <a:latin typeface="HelveticaNeueLT Pro 33 ThEx" pitchFamily="34" charset="0"/>
              </a:rPr>
            </a:br>
            <a:r>
              <a:rPr lang="en-US" dirty="0" smtClean="0">
                <a:latin typeface="HelveticaNeueLT Pro 33 ThEx" pitchFamily="34" charset="0"/>
              </a:rPr>
              <a:t>and </a:t>
            </a:r>
            <a:r>
              <a:rPr lang="en-US" dirty="0">
                <a:latin typeface="HelveticaNeueLT Pro 33 ThEx" pitchFamily="34" charset="0"/>
              </a:rPr>
              <a:t>Fishing</a:t>
            </a:r>
          </a:p>
        </p:txBody>
      </p:sp>
      <p:sp>
        <p:nvSpPr>
          <p:cNvPr id="2" name="Content Placeholder 1"/>
          <p:cNvSpPr>
            <a:spLocks noGrp="1"/>
          </p:cNvSpPr>
          <p:nvPr>
            <p:ph idx="1"/>
          </p:nvPr>
        </p:nvSpPr>
        <p:spPr>
          <a:xfrm>
            <a:off x="601671" y="1901949"/>
            <a:ext cx="4581149" cy="4581151"/>
          </a:xfrm>
        </p:spPr>
        <p:txBody>
          <a:bodyPr/>
          <a:lstStyle/>
          <a:p>
            <a:pPr lvl="0"/>
            <a:r>
              <a:rPr lang="en-US" sz="1800" dirty="0"/>
              <a:t>Hypothermia: Over-exposure to colder temperatures over time that result in a drop in body core  temperature</a:t>
            </a:r>
            <a:r>
              <a:rPr lang="en-US" sz="1800" dirty="0" smtClean="0"/>
              <a:t>.</a:t>
            </a:r>
          </a:p>
          <a:p>
            <a:pPr lvl="0"/>
            <a:r>
              <a:rPr lang="en-US" sz="1800" dirty="0" smtClean="0"/>
              <a:t>Symptoms: </a:t>
            </a:r>
          </a:p>
          <a:p>
            <a:pPr lvl="1"/>
            <a:r>
              <a:rPr lang="en-US" sz="1800" dirty="0"/>
              <a:t>Initial mental status changes in response to cold may be subtle and include hunger and nausea.</a:t>
            </a:r>
          </a:p>
          <a:p>
            <a:pPr lvl="1"/>
            <a:r>
              <a:rPr lang="en-US" sz="1800" dirty="0"/>
              <a:t>This will progress to apathy, confusion, slurred speech, and loss of coordination.</a:t>
            </a:r>
          </a:p>
          <a:p>
            <a:pPr lvl="1"/>
            <a:r>
              <a:rPr lang="en-US" sz="1800" dirty="0"/>
              <a:t>Many times a person will just lie down, fall asleep, and die.</a:t>
            </a:r>
          </a:p>
          <a:p>
            <a:pPr lvl="0"/>
            <a:r>
              <a:rPr lang="en-US" sz="1800" dirty="0" smtClean="0"/>
              <a:t>Treatment</a:t>
            </a:r>
            <a:r>
              <a:rPr lang="en-US" sz="1800" dirty="0"/>
              <a:t>: Removing them from the elements that caused the condition. Seek a dry,  warm place away from the wind</a:t>
            </a:r>
            <a:r>
              <a:rPr lang="en-US" sz="1800" dirty="0" smtClean="0"/>
              <a:t>.</a:t>
            </a:r>
            <a:endParaRPr lang="en-US" sz="1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2820" y="1907535"/>
            <a:ext cx="3656114" cy="2113691"/>
          </a:xfrm>
          <a:prstGeom prst="rect">
            <a:avLst/>
          </a:prstGeom>
        </p:spPr>
      </p:pic>
    </p:spTree>
    <p:extLst>
      <p:ext uri="{BB962C8B-B14F-4D97-AF65-F5344CB8AC3E}">
        <p14:creationId xmlns:p14="http://schemas.microsoft.com/office/powerpoint/2010/main" val="839507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dirty="0">
                <a:latin typeface="HelveticaNeueLT Pro 33 ThEx" pitchFamily="34" charset="0"/>
              </a:rPr>
              <a:t>First Aid and Fishing</a:t>
            </a:r>
          </a:p>
        </p:txBody>
      </p:sp>
      <p:sp>
        <p:nvSpPr>
          <p:cNvPr id="2" name="Content Placeholder 1"/>
          <p:cNvSpPr>
            <a:spLocks noGrp="1"/>
          </p:cNvSpPr>
          <p:nvPr>
            <p:ph idx="1"/>
          </p:nvPr>
        </p:nvSpPr>
        <p:spPr>
          <a:xfrm>
            <a:off x="601671" y="1901949"/>
            <a:ext cx="6108199" cy="4428445"/>
          </a:xfrm>
        </p:spPr>
        <p:txBody>
          <a:bodyPr/>
          <a:lstStyle/>
          <a:p>
            <a:pPr lvl="0"/>
            <a:r>
              <a:rPr lang="en-US" sz="1800" dirty="0"/>
              <a:t>Dehydration: Occurs when the loss of body fluids, mostly water, exceeds the amount that is taken in</a:t>
            </a:r>
            <a:r>
              <a:rPr lang="en-US" sz="1800" dirty="0" smtClean="0"/>
              <a:t>.</a:t>
            </a:r>
          </a:p>
          <a:p>
            <a:pPr lvl="0"/>
            <a:r>
              <a:rPr lang="en-US" sz="1800" dirty="0" smtClean="0"/>
              <a:t>Symptoms:</a:t>
            </a:r>
          </a:p>
          <a:p>
            <a:pPr lvl="1"/>
            <a:r>
              <a:rPr lang="en-US" sz="1800" dirty="0"/>
              <a:t>Weakness and/or dizziness</a:t>
            </a:r>
          </a:p>
          <a:p>
            <a:pPr lvl="1"/>
            <a:r>
              <a:rPr lang="en-US" sz="1800" dirty="0"/>
              <a:t>Confusion and/or sluggishness, even fainting</a:t>
            </a:r>
          </a:p>
          <a:p>
            <a:pPr lvl="1"/>
            <a:r>
              <a:rPr lang="en-US" sz="1800" dirty="0"/>
              <a:t>Inability to sweat</a:t>
            </a:r>
          </a:p>
          <a:p>
            <a:pPr lvl="1"/>
            <a:r>
              <a:rPr lang="en-US" sz="1800" dirty="0"/>
              <a:t>Decreased urine output. If urine is concentrated and deeply yellow or amber, you may be dehydrated</a:t>
            </a:r>
            <a:r>
              <a:rPr lang="en-US" sz="1800" dirty="0" smtClean="0"/>
              <a:t>.  </a:t>
            </a:r>
            <a:endParaRPr lang="en-US" sz="1800" dirty="0"/>
          </a:p>
          <a:p>
            <a:pPr lvl="0"/>
            <a:r>
              <a:rPr lang="en-US" sz="1800" dirty="0"/>
              <a:t>Treatment: Sip small amounts of water or carbohydrate/electrolyte-containing drinks. Treat for heat  Increased thirst with dry mouth and swollen </a:t>
            </a:r>
            <a:r>
              <a:rPr lang="en-US" sz="1800" dirty="0" smtClean="0"/>
              <a:t>tongue</a:t>
            </a:r>
            <a:r>
              <a:rPr lang="en-US" sz="1800" dirty="0"/>
              <a:t> </a:t>
            </a:r>
          </a:p>
          <a:p>
            <a:pPr marL="469265" marR="248285" indent="-285750">
              <a:spcBef>
                <a:spcPts val="0"/>
              </a:spcBef>
              <a:tabLst>
                <a:tab pos="394335" algn="l"/>
                <a:tab pos="394970" algn="l"/>
              </a:tabLst>
            </a:pPr>
            <a:endParaRPr lang="en-US" sz="1800" dirty="0">
              <a:cs typeface="DejaVu San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9870" y="2054655"/>
            <a:ext cx="1743075" cy="2857500"/>
          </a:xfrm>
          <a:prstGeom prst="rect">
            <a:avLst/>
          </a:prstGeom>
        </p:spPr>
      </p:pic>
    </p:spTree>
    <p:extLst>
      <p:ext uri="{BB962C8B-B14F-4D97-AF65-F5344CB8AC3E}">
        <p14:creationId xmlns:p14="http://schemas.microsoft.com/office/powerpoint/2010/main" val="3031822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dirty="0">
                <a:latin typeface="HelveticaNeueLT Pro 33 ThEx" pitchFamily="34" charset="0"/>
              </a:rPr>
              <a:t>First Aid and Fishing</a:t>
            </a:r>
          </a:p>
        </p:txBody>
      </p:sp>
      <p:sp>
        <p:nvSpPr>
          <p:cNvPr id="2" name="Content Placeholder 1"/>
          <p:cNvSpPr>
            <a:spLocks noGrp="1"/>
          </p:cNvSpPr>
          <p:nvPr>
            <p:ph idx="1"/>
          </p:nvPr>
        </p:nvSpPr>
        <p:spPr/>
        <p:txBody>
          <a:bodyPr/>
          <a:lstStyle/>
          <a:p>
            <a:pPr lvl="0"/>
            <a:r>
              <a:rPr lang="en-US" sz="1800" dirty="0"/>
              <a:t>Heat exhaustion: This condition often occurs when people exercise (work or play) in a hot, humid place  and body fluids are lost through sweating, causing the body to overheat. </a:t>
            </a:r>
            <a:endParaRPr lang="en-US" sz="1800" dirty="0" smtClean="0"/>
          </a:p>
          <a:p>
            <a:pPr lvl="0"/>
            <a:r>
              <a:rPr lang="en-US" sz="1800" dirty="0" smtClean="0"/>
              <a:t>Symptoms:</a:t>
            </a:r>
          </a:p>
          <a:p>
            <a:pPr lvl="1"/>
            <a:r>
              <a:rPr lang="en-US" sz="1800" dirty="0"/>
              <a:t>Often pale with cool, moist skin</a:t>
            </a:r>
          </a:p>
          <a:p>
            <a:pPr lvl="1"/>
            <a:r>
              <a:rPr lang="en-US" sz="1800" dirty="0"/>
              <a:t>Sweating profusely</a:t>
            </a:r>
          </a:p>
          <a:p>
            <a:pPr lvl="1"/>
            <a:r>
              <a:rPr lang="en-US" sz="1800" dirty="0"/>
              <a:t>Muscle cramps or pains</a:t>
            </a:r>
          </a:p>
          <a:p>
            <a:pPr lvl="1"/>
            <a:r>
              <a:rPr lang="en-US" sz="1800" dirty="0"/>
              <a:t>Feels faint or dizzy</a:t>
            </a:r>
          </a:p>
          <a:p>
            <a:pPr lvl="1"/>
            <a:r>
              <a:rPr lang="en-US" sz="1800" dirty="0"/>
              <a:t>May complain of headache, weakness, thirst, and nausea</a:t>
            </a:r>
          </a:p>
          <a:p>
            <a:pPr lvl="1"/>
            <a:r>
              <a:rPr lang="en-US" sz="1800" dirty="0"/>
              <a:t>Core </a:t>
            </a:r>
            <a:r>
              <a:rPr lang="en-US" sz="1800" dirty="0" smtClean="0"/>
              <a:t>temperature </a:t>
            </a:r>
            <a:r>
              <a:rPr lang="en-US" sz="1800" dirty="0"/>
              <a:t>elevated—usually more than 100°F—and the pulse rate </a:t>
            </a:r>
            <a:r>
              <a:rPr lang="en-US" sz="1800" dirty="0" smtClean="0"/>
              <a:t>increased</a:t>
            </a:r>
          </a:p>
          <a:p>
            <a:pPr lvl="0"/>
            <a:r>
              <a:rPr lang="en-US" sz="1800" dirty="0" smtClean="0"/>
              <a:t>Treatment</a:t>
            </a:r>
            <a:r>
              <a:rPr lang="en-US" sz="1800" dirty="0"/>
              <a:t>: oral fluids </a:t>
            </a:r>
            <a:r>
              <a:rPr lang="en-US" sz="1800" dirty="0" smtClean="0"/>
              <a:t>and cool, </a:t>
            </a:r>
            <a:r>
              <a:rPr lang="en-US" sz="1800" dirty="0"/>
              <a:t>shading</a:t>
            </a:r>
          </a:p>
          <a:p>
            <a:pPr marL="297815" marR="99695" indent="-285750">
              <a:spcBef>
                <a:spcPts val="0"/>
              </a:spcBef>
              <a:tabLst>
                <a:tab pos="394335" algn="l"/>
                <a:tab pos="394970" algn="l"/>
              </a:tabLst>
            </a:pPr>
            <a:endParaRPr lang="en-US" sz="1800" dirty="0">
              <a:cs typeface="DejaVu San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0115" y="2818180"/>
            <a:ext cx="2556410" cy="1437981"/>
          </a:xfrm>
          <a:prstGeom prst="rect">
            <a:avLst/>
          </a:prstGeom>
        </p:spPr>
      </p:pic>
    </p:spTree>
    <p:extLst>
      <p:ext uri="{BB962C8B-B14F-4D97-AF65-F5344CB8AC3E}">
        <p14:creationId xmlns:p14="http://schemas.microsoft.com/office/powerpoint/2010/main" val="932247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dirty="0">
                <a:latin typeface="HelveticaNeueLT Pro 33 ThEx" pitchFamily="34" charset="0"/>
              </a:rPr>
              <a:t>First Aid and Fishing</a:t>
            </a:r>
          </a:p>
        </p:txBody>
      </p:sp>
      <p:sp>
        <p:nvSpPr>
          <p:cNvPr id="2" name="Content Placeholder 1"/>
          <p:cNvSpPr>
            <a:spLocks noGrp="1"/>
          </p:cNvSpPr>
          <p:nvPr>
            <p:ph idx="1"/>
          </p:nvPr>
        </p:nvSpPr>
        <p:spPr/>
        <p:txBody>
          <a:bodyPr/>
          <a:lstStyle/>
          <a:p>
            <a:r>
              <a:rPr lang="en-US" sz="1800" dirty="0"/>
              <a:t>Heatstroke: This medical condition is life-threatening. The person's cooling system, which is controlled by  the brain, stops working and the internal body temperature rises to the point where organ damage.</a:t>
            </a:r>
          </a:p>
          <a:p>
            <a:r>
              <a:rPr lang="en-US" sz="1800" dirty="0" smtClean="0"/>
              <a:t>Symptoms:</a:t>
            </a:r>
            <a:endParaRPr lang="en-US" sz="1800" dirty="0"/>
          </a:p>
          <a:p>
            <a:pPr lvl="1"/>
            <a:r>
              <a:rPr lang="en-US" sz="1800" dirty="0"/>
              <a:t>Unconscious or has a markedly abnormal mental status (dizziness, confusion, hallucinations, or coma)</a:t>
            </a:r>
          </a:p>
          <a:p>
            <a:pPr lvl="1"/>
            <a:r>
              <a:rPr lang="en-US" sz="1800" dirty="0"/>
              <a:t>Flushed, hot, and dry skin (although it may be moist initially from previous sweating or from attempts to cool the  person with water)</a:t>
            </a:r>
          </a:p>
          <a:p>
            <a:pPr lvl="1"/>
            <a:r>
              <a:rPr lang="en-US" sz="1800" dirty="0"/>
              <a:t>May have slightly elevated blood pressure at first that falls later</a:t>
            </a:r>
          </a:p>
          <a:p>
            <a:pPr lvl="1"/>
            <a:r>
              <a:rPr lang="en-US" sz="1800" dirty="0"/>
              <a:t>May be </a:t>
            </a:r>
            <a:r>
              <a:rPr lang="en-US" sz="1800" dirty="0" smtClean="0"/>
              <a:t>hyperventilating </a:t>
            </a:r>
          </a:p>
          <a:p>
            <a:pPr lvl="1"/>
            <a:r>
              <a:rPr lang="en-US" sz="1800" dirty="0" smtClean="0"/>
              <a:t>Core </a:t>
            </a:r>
            <a:r>
              <a:rPr lang="en-US" sz="1800" dirty="0"/>
              <a:t>temperature of 105°F or </a:t>
            </a:r>
            <a:r>
              <a:rPr lang="en-US" sz="1800" dirty="0" smtClean="0"/>
              <a:t>more</a:t>
            </a:r>
          </a:p>
          <a:p>
            <a:r>
              <a:rPr lang="en-US" sz="1800" dirty="0" smtClean="0"/>
              <a:t>Treatment</a:t>
            </a:r>
            <a:r>
              <a:rPr lang="en-US" sz="1800" dirty="0"/>
              <a:t>:</a:t>
            </a:r>
          </a:p>
          <a:p>
            <a:pPr lvl="1"/>
            <a:r>
              <a:rPr lang="en-US" sz="1800" dirty="0"/>
              <a:t>Ice packs/sheets, IV fluids, and medical </a:t>
            </a:r>
            <a:r>
              <a:rPr lang="en-US" sz="1800" dirty="0" smtClean="0"/>
              <a:t>evacuation</a:t>
            </a:r>
            <a:endParaRPr lang="en-US" sz="1800" dirty="0"/>
          </a:p>
          <a:p>
            <a:pPr marL="469900" marR="5080" indent="-285750">
              <a:spcBef>
                <a:spcPts val="0"/>
              </a:spcBef>
            </a:pPr>
            <a:endParaRPr lang="en-US" sz="1800" dirty="0">
              <a:cs typeface="DejaVu Sans"/>
            </a:endParaRPr>
          </a:p>
        </p:txBody>
      </p:sp>
    </p:spTree>
    <p:extLst>
      <p:ext uri="{BB962C8B-B14F-4D97-AF65-F5344CB8AC3E}">
        <p14:creationId xmlns:p14="http://schemas.microsoft.com/office/powerpoint/2010/main" val="643433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normAutofit fontScale="90000"/>
          </a:bodyPr>
          <a:lstStyle/>
          <a:p>
            <a:pPr algn="l"/>
            <a:r>
              <a:rPr lang="en-US" dirty="0">
                <a:latin typeface="HelveticaNeueLT Pro 33 ThEx" pitchFamily="34" charset="0"/>
              </a:rPr>
              <a:t>First Aid </a:t>
            </a:r>
            <a:r>
              <a:rPr lang="en-US" dirty="0" smtClean="0">
                <a:latin typeface="HelveticaNeueLT Pro 33 ThEx" pitchFamily="34" charset="0"/>
              </a:rPr>
              <a:t/>
            </a:r>
            <a:br>
              <a:rPr lang="en-US" dirty="0" smtClean="0">
                <a:latin typeface="HelveticaNeueLT Pro 33 ThEx" pitchFamily="34" charset="0"/>
              </a:rPr>
            </a:br>
            <a:r>
              <a:rPr lang="en-US" dirty="0" smtClean="0">
                <a:latin typeface="HelveticaNeueLT Pro 33 ThEx" pitchFamily="34" charset="0"/>
              </a:rPr>
              <a:t>and </a:t>
            </a:r>
            <a:r>
              <a:rPr lang="en-US" dirty="0">
                <a:latin typeface="HelveticaNeueLT Pro 33 ThEx" pitchFamily="34" charset="0"/>
              </a:rPr>
              <a:t>Fishing</a:t>
            </a:r>
          </a:p>
        </p:txBody>
      </p:sp>
      <p:sp>
        <p:nvSpPr>
          <p:cNvPr id="2" name="Content Placeholder 1"/>
          <p:cNvSpPr>
            <a:spLocks noGrp="1"/>
          </p:cNvSpPr>
          <p:nvPr>
            <p:ph idx="1"/>
          </p:nvPr>
        </p:nvSpPr>
        <p:spPr>
          <a:xfrm>
            <a:off x="601671" y="1901949"/>
            <a:ext cx="4733854" cy="4733856"/>
          </a:xfrm>
        </p:spPr>
        <p:txBody>
          <a:bodyPr>
            <a:normAutofit lnSpcReduction="10000"/>
          </a:bodyPr>
          <a:lstStyle/>
          <a:p>
            <a:pPr lvl="0"/>
            <a:r>
              <a:rPr lang="en-US" sz="1800" dirty="0"/>
              <a:t>Sunburn: Excessive or prolonged exposure to the ultraviolet (UV) radiation of the sun. The time between 11 am and 2 pm contains the most powerful solar radiation exposure period. </a:t>
            </a:r>
            <a:endParaRPr lang="en-US" sz="1800" dirty="0" smtClean="0"/>
          </a:p>
          <a:p>
            <a:pPr lvl="0"/>
            <a:r>
              <a:rPr lang="en-US" sz="1800" dirty="0" smtClean="0"/>
              <a:t>Symptoms:</a:t>
            </a:r>
          </a:p>
          <a:p>
            <a:pPr lvl="1"/>
            <a:r>
              <a:rPr lang="en-US" sz="1800" dirty="0"/>
              <a:t>Sunburned skin is red and dry in exposed areas in a first-degree burn. Often, one may not realize that the skin is burned until ours later.</a:t>
            </a:r>
          </a:p>
          <a:p>
            <a:pPr lvl="1"/>
            <a:r>
              <a:rPr lang="en-US" sz="1800" dirty="0"/>
              <a:t>If exposure to the sun continues, second-degree burns may occur and blisters with clear fluid may form</a:t>
            </a:r>
            <a:r>
              <a:rPr lang="en-US" sz="1800" dirty="0" smtClean="0"/>
              <a:t>.</a:t>
            </a:r>
            <a:endParaRPr lang="en-US" sz="1800" dirty="0"/>
          </a:p>
          <a:p>
            <a:pPr lvl="0"/>
            <a:r>
              <a:rPr lang="en-US" sz="1800" dirty="0"/>
              <a:t>Treatment: Sun protection or appropriate coverings should be worn at all times, but especially during this time to decrease risk of sunburn</a:t>
            </a:r>
            <a:r>
              <a:rPr lang="en-US" sz="1800" dirty="0" smtClean="0"/>
              <a:t>.</a:t>
            </a:r>
            <a:r>
              <a:rPr lang="en-US" sz="1800" dirty="0"/>
              <a:t> </a:t>
            </a:r>
          </a:p>
          <a:p>
            <a:pPr>
              <a:spcBef>
                <a:spcPts val="0"/>
              </a:spcBef>
            </a:pPr>
            <a:endParaRPr lang="en-US" sz="1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3938" y="1901949"/>
            <a:ext cx="3573016" cy="2118997"/>
          </a:xfrm>
          <a:prstGeom prst="rect">
            <a:avLst/>
          </a:prstGeom>
        </p:spPr>
      </p:pic>
    </p:spTree>
    <p:extLst>
      <p:ext uri="{BB962C8B-B14F-4D97-AF65-F5344CB8AC3E}">
        <p14:creationId xmlns:p14="http://schemas.microsoft.com/office/powerpoint/2010/main" val="2106117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75" y="1138425"/>
            <a:ext cx="7940660" cy="763525"/>
          </a:xfrm>
        </p:spPr>
        <p:txBody>
          <a:bodyPr>
            <a:normAutofit/>
          </a:bodyPr>
          <a:lstStyle/>
          <a:p>
            <a:r>
              <a:rPr lang="en-US" dirty="0" smtClean="0"/>
              <a:t>Requirements</a:t>
            </a:r>
            <a:endParaRPr lang="en-US" dirty="0"/>
          </a:p>
        </p:txBody>
      </p:sp>
      <p:sp>
        <p:nvSpPr>
          <p:cNvPr id="3" name="Content Placeholder 2"/>
          <p:cNvSpPr>
            <a:spLocks noGrp="1"/>
          </p:cNvSpPr>
          <p:nvPr>
            <p:ph idx="1"/>
          </p:nvPr>
        </p:nvSpPr>
        <p:spPr>
          <a:xfrm>
            <a:off x="754375" y="2054654"/>
            <a:ext cx="7635250" cy="4275739"/>
          </a:xfrm>
        </p:spPr>
        <p:txBody>
          <a:bodyPr>
            <a:normAutofit/>
          </a:bodyPr>
          <a:lstStyle/>
          <a:p>
            <a:pPr lvl="0" eaLnBrk="0" fontAlgn="base" hangingPunct="0">
              <a:spcBef>
                <a:spcPct val="0"/>
              </a:spcBef>
              <a:spcAft>
                <a:spcPct val="0"/>
              </a:spcAft>
              <a:buFont typeface="+mj-lt"/>
              <a:buAutoNum type="arabicPeriod"/>
            </a:pPr>
            <a:r>
              <a:rPr lang="en-US" altLang="en-US" sz="1800" dirty="0" smtClean="0"/>
              <a:t>Do </a:t>
            </a:r>
            <a:r>
              <a:rPr lang="en-US" altLang="en-US" sz="1800" dirty="0"/>
              <a:t>the following: </a:t>
            </a:r>
          </a:p>
          <a:p>
            <a:pPr marL="800100" lvl="1" indent="-342900" eaLnBrk="0" fontAlgn="base" hangingPunct="0">
              <a:spcBef>
                <a:spcPct val="0"/>
              </a:spcBef>
              <a:spcAft>
                <a:spcPct val="0"/>
              </a:spcAft>
              <a:buFont typeface="+mj-lt"/>
              <a:buAutoNum type="alphaLcPeriod"/>
            </a:pPr>
            <a:r>
              <a:rPr lang="en-US" altLang="en-US" sz="1800" dirty="0"/>
              <a:t>Explain to your counselor the most likely hazards you may encounter while participating in fly-fishing activities and what you should do to anticipate, help prevent, mitigate, and respond to these hazards. Name and explain five safety practices you should always follow while fly-fishing. </a:t>
            </a:r>
          </a:p>
          <a:p>
            <a:pPr marL="800100" lvl="1" indent="-342900" eaLnBrk="0" fontAlgn="base" hangingPunct="0">
              <a:spcBef>
                <a:spcPct val="0"/>
              </a:spcBef>
              <a:spcAft>
                <a:spcPct val="0"/>
              </a:spcAft>
              <a:buFont typeface="+mj-lt"/>
              <a:buAutoNum type="alphaLcPeriod"/>
            </a:pPr>
            <a:r>
              <a:rPr lang="en-US" altLang="en-US" sz="1800" dirty="0"/>
              <a:t>Discuss the prevention of and treatment for health concerns that could occur while fly-fishing, including cuts and scratches, puncture wounds, insect bites, hypothermia, dehydration, heat exhaustion, heatstroke, and sunburn. </a:t>
            </a:r>
          </a:p>
          <a:p>
            <a:pPr marL="800100" lvl="1" indent="-342900" eaLnBrk="0" fontAlgn="base" hangingPunct="0">
              <a:spcBef>
                <a:spcPct val="0"/>
              </a:spcBef>
              <a:spcAft>
                <a:spcPct val="0"/>
              </a:spcAft>
              <a:buFont typeface="+mj-lt"/>
              <a:buAutoNum type="alphaLcPeriod"/>
            </a:pPr>
            <a:r>
              <a:rPr lang="en-US" altLang="en-US" sz="1800" dirty="0"/>
              <a:t>Explain how to remove a hook that has lodged in your arm. </a:t>
            </a:r>
          </a:p>
          <a:p>
            <a:pPr lvl="0" eaLnBrk="0" fontAlgn="base" hangingPunct="0">
              <a:spcBef>
                <a:spcPct val="0"/>
              </a:spcBef>
              <a:spcAft>
                <a:spcPct val="0"/>
              </a:spcAft>
              <a:buFont typeface="+mj-lt"/>
              <a:buAutoNum type="arabicPeriod"/>
            </a:pPr>
            <a:r>
              <a:rPr lang="en-US" altLang="en-US" sz="1800" dirty="0"/>
              <a:t>Demonstrate how to match a fly rod, line and leader to achieve a balanced system. Discuss several types of fly lines, and explain how and when each would be used. Review with your counselor how to care for this equipment. </a:t>
            </a:r>
          </a:p>
        </p:txBody>
      </p:sp>
      <p:pic>
        <p:nvPicPr>
          <p:cNvPr id="5" name="Picture 4"/>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5400000">
            <a:off x="3609583" y="1062072"/>
            <a:ext cx="904777" cy="916230"/>
          </a:xfrm>
          <a:prstGeom prst="rect">
            <a:avLst/>
          </a:prstGeom>
        </p:spPr>
      </p:pic>
      <p:sp>
        <p:nvSpPr>
          <p:cNvPr id="7" name="Rectangle 2"/>
          <p:cNvSpPr>
            <a:spLocks noChangeArrowheads="1"/>
          </p:cNvSpPr>
          <p:nvPr/>
        </p:nvSpPr>
        <p:spPr bwMode="auto">
          <a:xfrm>
            <a:off x="0" y="0"/>
            <a:ext cx="9144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41033094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012" b="3342"/>
          <a:stretch/>
        </p:blipFill>
        <p:spPr>
          <a:xfrm>
            <a:off x="143555" y="0"/>
            <a:ext cx="8847740" cy="6924868"/>
          </a:xfrm>
          <a:prstGeom prst="rect">
            <a:avLst/>
          </a:prstGeom>
        </p:spPr>
      </p:pic>
    </p:spTree>
    <p:extLst>
      <p:ext uri="{BB962C8B-B14F-4D97-AF65-F5344CB8AC3E}">
        <p14:creationId xmlns:p14="http://schemas.microsoft.com/office/powerpoint/2010/main" val="3692399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86836" y="374900"/>
            <a:ext cx="6260905" cy="916230"/>
          </a:xfrm>
        </p:spPr>
        <p:txBody>
          <a:bodyPr>
            <a:normAutofit/>
          </a:bodyPr>
          <a:lstStyle/>
          <a:p>
            <a:r>
              <a:rPr lang="en-US" dirty="0" smtClean="0"/>
              <a:t>Requirement 2</a:t>
            </a:r>
            <a:endParaRPr lang="en-US" dirty="0"/>
          </a:p>
        </p:txBody>
      </p:sp>
      <p:sp>
        <p:nvSpPr>
          <p:cNvPr id="5" name="Content Placeholder 4"/>
          <p:cNvSpPr>
            <a:spLocks noGrp="1"/>
          </p:cNvSpPr>
          <p:nvPr>
            <p:ph idx="1"/>
          </p:nvPr>
        </p:nvSpPr>
        <p:spPr>
          <a:xfrm>
            <a:off x="2586836" y="1291130"/>
            <a:ext cx="6108200" cy="5191970"/>
          </a:xfrm>
        </p:spPr>
        <p:txBody>
          <a:bodyPr/>
          <a:lstStyle/>
          <a:p>
            <a:pPr lvl="0" eaLnBrk="0" fontAlgn="base" hangingPunct="0">
              <a:spcBef>
                <a:spcPct val="0"/>
              </a:spcBef>
              <a:spcAft>
                <a:spcPct val="0"/>
              </a:spcAft>
              <a:buFont typeface="+mj-lt"/>
              <a:buAutoNum type="arabicPeriod" startAt="2"/>
            </a:pPr>
            <a:r>
              <a:rPr lang="en-US" altLang="en-US" sz="1800" dirty="0"/>
              <a:t>Demonstrate how to match a fly rod, line and leader to achieve a balanced system. Discuss several types of fly lines, and explain how and when each would be used. Review with your counselor how to care for this equipment. </a:t>
            </a:r>
          </a:p>
        </p:txBody>
      </p:sp>
      <p:pic>
        <p:nvPicPr>
          <p:cNvPr id="7" name="Picture 6"/>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5400000">
            <a:off x="6410187" y="346347"/>
            <a:ext cx="904777" cy="916230"/>
          </a:xfrm>
          <a:prstGeom prst="rect">
            <a:avLst/>
          </a:prstGeom>
        </p:spPr>
      </p:pic>
      <p:pic>
        <p:nvPicPr>
          <p:cNvPr id="2" name="Picture 1"/>
          <p:cNvPicPr>
            <a:picLocks noChangeAspect="1"/>
          </p:cNvPicPr>
          <p:nvPr/>
        </p:nvPicPr>
        <p:blipFill rotWithShape="1">
          <a:blip r:embed="rId3"/>
          <a:srcRect b="654"/>
          <a:stretch/>
        </p:blipFill>
        <p:spPr>
          <a:xfrm>
            <a:off x="2281425" y="2818180"/>
            <a:ext cx="6189115" cy="3469714"/>
          </a:xfrm>
          <a:prstGeom prst="rect">
            <a:avLst/>
          </a:prstGeom>
        </p:spPr>
      </p:pic>
    </p:spTree>
    <p:extLst>
      <p:ext uri="{BB962C8B-B14F-4D97-AF65-F5344CB8AC3E}">
        <p14:creationId xmlns:p14="http://schemas.microsoft.com/office/powerpoint/2010/main" val="2236354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Balanced System</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When </a:t>
            </a:r>
            <a:r>
              <a:rPr lang="en-US" dirty="0"/>
              <a:t>the rod, reel, and line are </a:t>
            </a:r>
            <a:r>
              <a:rPr lang="en-US" dirty="0" smtClean="0"/>
              <a:t>correctly matched </a:t>
            </a:r>
            <a:r>
              <a:rPr lang="en-US" dirty="0"/>
              <a:t>to handle a given-weight fly </a:t>
            </a:r>
            <a:r>
              <a:rPr lang="en-US" dirty="0" smtClean="0"/>
              <a:t>line, they </a:t>
            </a:r>
            <a:r>
              <a:rPr lang="en-US" dirty="0"/>
              <a:t>are considered to be in </a:t>
            </a:r>
            <a:r>
              <a:rPr lang="en-US" b="1" dirty="0"/>
              <a:t>balance.</a:t>
            </a:r>
          </a:p>
          <a:p>
            <a:r>
              <a:rPr lang="en-US" dirty="0"/>
              <a:t>When in proper balance, they </a:t>
            </a:r>
            <a:r>
              <a:rPr lang="en-US" dirty="0" smtClean="0"/>
              <a:t>allow the </a:t>
            </a:r>
            <a:r>
              <a:rPr lang="en-US" dirty="0"/>
              <a:t>angler to deliver a fly with </a:t>
            </a:r>
            <a:r>
              <a:rPr lang="en-US" dirty="0" smtClean="0"/>
              <a:t>accuracy within </a:t>
            </a:r>
            <a:r>
              <a:rPr lang="en-US" dirty="0"/>
              <a:t>desired distance. </a:t>
            </a:r>
            <a:endParaRPr lang="en-US" dirty="0" smtClean="0"/>
          </a:p>
          <a:p>
            <a:r>
              <a:rPr lang="en-US" dirty="0" smtClean="0"/>
              <a:t>Modern tackle </a:t>
            </a:r>
            <a:r>
              <a:rPr lang="en-US" dirty="0"/>
              <a:t>manufacturers continually </a:t>
            </a:r>
            <a:r>
              <a:rPr lang="en-US" dirty="0" smtClean="0"/>
              <a:t>test and </a:t>
            </a:r>
            <a:r>
              <a:rPr lang="en-US" dirty="0"/>
              <a:t>upgrade their rods, reels, </a:t>
            </a:r>
            <a:r>
              <a:rPr lang="en-US" dirty="0" smtClean="0"/>
              <a:t>and lines </a:t>
            </a:r>
            <a:r>
              <a:rPr lang="en-US" dirty="0"/>
              <a:t>to create better balance for </a:t>
            </a:r>
            <a:r>
              <a:rPr lang="en-US" dirty="0" smtClean="0"/>
              <a:t>line control </a:t>
            </a:r>
            <a:r>
              <a:rPr lang="en-US" dirty="0"/>
              <a:t>and easier casting.</a:t>
            </a:r>
          </a:p>
          <a:p>
            <a:r>
              <a:rPr lang="en-US" dirty="0"/>
              <a:t>Fly-fishing requires a </a:t>
            </a:r>
            <a:r>
              <a:rPr lang="en-US" dirty="0" smtClean="0"/>
              <a:t>match between </a:t>
            </a:r>
            <a:r>
              <a:rPr lang="en-US" dirty="0"/>
              <a:t>the rod and line, with </a:t>
            </a:r>
            <a:r>
              <a:rPr lang="en-US" dirty="0" smtClean="0"/>
              <a:t>the reel </a:t>
            </a:r>
            <a:r>
              <a:rPr lang="en-US" dirty="0"/>
              <a:t>mainly functioning as line </a:t>
            </a:r>
            <a:r>
              <a:rPr lang="en-US" dirty="0" smtClean="0"/>
              <a:t>storage, although </a:t>
            </a:r>
            <a:r>
              <a:rPr lang="en-US" dirty="0"/>
              <a:t>its weight can determine </a:t>
            </a:r>
            <a:r>
              <a:rPr lang="en-US" dirty="0" smtClean="0"/>
              <a:t>how easily </a:t>
            </a:r>
            <a:r>
              <a:rPr lang="en-US" dirty="0"/>
              <a:t>casts can be made. </a:t>
            </a:r>
            <a:endParaRPr lang="en-US" dirty="0" smtClean="0"/>
          </a:p>
          <a:p>
            <a:r>
              <a:rPr lang="en-US" dirty="0" smtClean="0"/>
              <a:t>Fly </a:t>
            </a:r>
            <a:r>
              <a:rPr lang="en-US" dirty="0"/>
              <a:t>rods </a:t>
            </a:r>
            <a:r>
              <a:rPr lang="en-US" dirty="0" smtClean="0"/>
              <a:t>usually are </a:t>
            </a:r>
            <a:r>
              <a:rPr lang="en-US" dirty="0"/>
              <a:t>marked with numbers indicating </a:t>
            </a:r>
            <a:r>
              <a:rPr lang="en-US" dirty="0" smtClean="0"/>
              <a:t>which line </a:t>
            </a:r>
            <a:r>
              <a:rPr lang="en-US" dirty="0"/>
              <a:t>works best on a particular model.</a:t>
            </a:r>
          </a:p>
        </p:txBody>
      </p:sp>
    </p:spTree>
    <p:extLst>
      <p:ext uri="{BB962C8B-B14F-4D97-AF65-F5344CB8AC3E}">
        <p14:creationId xmlns:p14="http://schemas.microsoft.com/office/powerpoint/2010/main" val="680645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Rod</a:t>
            </a:r>
            <a:endParaRPr lang="en-US" dirty="0"/>
          </a:p>
        </p:txBody>
      </p:sp>
      <p:pic>
        <p:nvPicPr>
          <p:cNvPr id="4" name="Picture 3"/>
          <p:cNvPicPr>
            <a:picLocks noChangeAspect="1"/>
          </p:cNvPicPr>
          <p:nvPr/>
        </p:nvPicPr>
        <p:blipFill>
          <a:blip r:embed="rId2"/>
          <a:stretch>
            <a:fillRect/>
          </a:stretch>
        </p:blipFill>
        <p:spPr>
          <a:xfrm>
            <a:off x="5213640" y="1901950"/>
            <a:ext cx="3757177" cy="3919524"/>
          </a:xfrm>
          <a:prstGeom prst="rect">
            <a:avLst/>
          </a:prstGeom>
        </p:spPr>
      </p:pic>
      <p:sp>
        <p:nvSpPr>
          <p:cNvPr id="3" name="Content Placeholder 2"/>
          <p:cNvSpPr>
            <a:spLocks noGrp="1"/>
          </p:cNvSpPr>
          <p:nvPr>
            <p:ph idx="1"/>
          </p:nvPr>
        </p:nvSpPr>
        <p:spPr>
          <a:xfrm>
            <a:off x="143555" y="1901950"/>
            <a:ext cx="5039265" cy="4886561"/>
          </a:xfrm>
        </p:spPr>
        <p:txBody>
          <a:bodyPr>
            <a:normAutofit fontScale="62500" lnSpcReduction="20000"/>
          </a:bodyPr>
          <a:lstStyle/>
          <a:p>
            <a:r>
              <a:rPr lang="en-US" dirty="0" smtClean="0"/>
              <a:t>A </a:t>
            </a:r>
            <a:r>
              <a:rPr lang="en-US" dirty="0"/>
              <a:t>fly </a:t>
            </a:r>
            <a:r>
              <a:rPr lang="en-US" dirty="0" smtClean="0"/>
              <a:t>rod is long, usually </a:t>
            </a:r>
            <a:r>
              <a:rPr lang="en-US" dirty="0"/>
              <a:t>8 to 10 </a:t>
            </a:r>
            <a:r>
              <a:rPr lang="en-US" dirty="0" smtClean="0"/>
              <a:t>feet, and </a:t>
            </a:r>
            <a:r>
              <a:rPr lang="en-US" dirty="0"/>
              <a:t>limber enough to flex </a:t>
            </a:r>
            <a:r>
              <a:rPr lang="en-US" dirty="0" smtClean="0"/>
              <a:t>when casting </a:t>
            </a:r>
            <a:r>
              <a:rPr lang="en-US" dirty="0"/>
              <a:t>a line or playing a fish. </a:t>
            </a:r>
            <a:endParaRPr lang="en-US" dirty="0" smtClean="0"/>
          </a:p>
          <a:p>
            <a:r>
              <a:rPr lang="en-US" dirty="0" smtClean="0"/>
              <a:t>Most </a:t>
            </a:r>
            <a:r>
              <a:rPr lang="en-US" dirty="0"/>
              <a:t>modern fly rods are </a:t>
            </a:r>
            <a:r>
              <a:rPr lang="en-US" dirty="0" smtClean="0"/>
              <a:t>made from </a:t>
            </a:r>
            <a:r>
              <a:rPr lang="en-US" dirty="0"/>
              <a:t>a material called </a:t>
            </a:r>
            <a:r>
              <a:rPr lang="en-US" dirty="0" smtClean="0"/>
              <a:t>graphite.</a:t>
            </a:r>
            <a:endParaRPr lang="en-US" dirty="0"/>
          </a:p>
          <a:p>
            <a:r>
              <a:rPr lang="en-US" dirty="0" smtClean="0"/>
              <a:t>Fly </a:t>
            </a:r>
            <a:r>
              <a:rPr lang="en-US" dirty="0"/>
              <a:t>rods are tapered with a cork grip and a reel seat at </a:t>
            </a:r>
            <a:r>
              <a:rPr lang="en-US" dirty="0" smtClean="0"/>
              <a:t>the thick </a:t>
            </a:r>
            <a:r>
              <a:rPr lang="en-US" dirty="0"/>
              <a:t>end. </a:t>
            </a:r>
            <a:endParaRPr lang="en-US" dirty="0" smtClean="0"/>
          </a:p>
          <a:p>
            <a:r>
              <a:rPr lang="en-US" dirty="0" smtClean="0"/>
              <a:t>Near </a:t>
            </a:r>
            <a:r>
              <a:rPr lang="en-US" dirty="0"/>
              <a:t>the grip, you will find a small wire loop, </a:t>
            </a:r>
            <a:r>
              <a:rPr lang="en-US" dirty="0" smtClean="0"/>
              <a:t>called a </a:t>
            </a:r>
            <a:r>
              <a:rPr lang="en-US" dirty="0"/>
              <a:t>hook-keeper, that holds the hook of a fly safely when it </a:t>
            </a:r>
            <a:r>
              <a:rPr lang="en-US" dirty="0" smtClean="0"/>
              <a:t>is not </a:t>
            </a:r>
            <a:r>
              <a:rPr lang="en-US" dirty="0"/>
              <a:t>in use.</a:t>
            </a:r>
          </a:p>
          <a:p>
            <a:r>
              <a:rPr lang="en-US" dirty="0"/>
              <a:t>Spaced along the length of the rod are several </a:t>
            </a:r>
            <a:r>
              <a:rPr lang="en-US" dirty="0" smtClean="0"/>
              <a:t>guides, designed </a:t>
            </a:r>
            <a:r>
              <a:rPr lang="en-US" dirty="0"/>
              <a:t>to run the line to the rod tip</a:t>
            </a:r>
            <a:r>
              <a:rPr lang="en-US" dirty="0" smtClean="0"/>
              <a:t>.</a:t>
            </a:r>
          </a:p>
          <a:p>
            <a:r>
              <a:rPr lang="en-US" dirty="0" smtClean="0"/>
              <a:t>The </a:t>
            </a:r>
            <a:r>
              <a:rPr lang="en-US" dirty="0"/>
              <a:t>last guide, at </a:t>
            </a:r>
            <a:r>
              <a:rPr lang="en-US" dirty="0" smtClean="0"/>
              <a:t>the tip </a:t>
            </a:r>
            <a:r>
              <a:rPr lang="en-US" dirty="0"/>
              <a:t>of the rod, is called the tip top.</a:t>
            </a:r>
          </a:p>
          <a:p>
            <a:r>
              <a:rPr lang="en-US" dirty="0"/>
              <a:t>For convenience while traveling, most rods are </a:t>
            </a:r>
            <a:r>
              <a:rPr lang="en-US" dirty="0" smtClean="0"/>
              <a:t>designed to </a:t>
            </a:r>
            <a:r>
              <a:rPr lang="en-US" dirty="0"/>
              <a:t>be broken down into at least </a:t>
            </a:r>
            <a:r>
              <a:rPr lang="en-US" dirty="0" smtClean="0"/>
              <a:t>two and </a:t>
            </a:r>
            <a:r>
              <a:rPr lang="en-US" dirty="0"/>
              <a:t>sometimes as </a:t>
            </a:r>
            <a:r>
              <a:rPr lang="en-US" dirty="0" smtClean="0"/>
              <a:t>many as 10 sections</a:t>
            </a:r>
            <a:r>
              <a:rPr lang="en-US" dirty="0"/>
              <a:t>. </a:t>
            </a:r>
            <a:endParaRPr lang="en-US" dirty="0" smtClean="0"/>
          </a:p>
          <a:p>
            <a:r>
              <a:rPr lang="en-US" dirty="0" smtClean="0"/>
              <a:t>The </a:t>
            </a:r>
            <a:r>
              <a:rPr lang="en-US" dirty="0"/>
              <a:t>joints where the rod comes together </a:t>
            </a:r>
            <a:r>
              <a:rPr lang="en-US" dirty="0" smtClean="0"/>
              <a:t>are called </a:t>
            </a:r>
            <a:r>
              <a:rPr lang="en-US" dirty="0"/>
              <a:t>ferrules.</a:t>
            </a:r>
          </a:p>
        </p:txBody>
      </p:sp>
    </p:spTree>
    <p:extLst>
      <p:ext uri="{BB962C8B-B14F-4D97-AF65-F5344CB8AC3E}">
        <p14:creationId xmlns:p14="http://schemas.microsoft.com/office/powerpoint/2010/main" val="2880808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Selecting a Rod and Line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 </a:t>
            </a:r>
            <a:r>
              <a:rPr lang="en-US" dirty="0"/>
              <a:t>fly rod is a long lever that flexes. </a:t>
            </a:r>
            <a:endParaRPr lang="en-US" dirty="0" smtClean="0"/>
          </a:p>
          <a:p>
            <a:r>
              <a:rPr lang="en-US" dirty="0" smtClean="0"/>
              <a:t>As </a:t>
            </a:r>
            <a:r>
              <a:rPr lang="en-US" dirty="0"/>
              <a:t>it flexes more </a:t>
            </a:r>
            <a:r>
              <a:rPr lang="en-US" dirty="0" smtClean="0"/>
              <a:t>deeply, it </a:t>
            </a:r>
            <a:r>
              <a:rPr lang="en-US" dirty="0"/>
              <a:t>delivers longer casts. </a:t>
            </a:r>
            <a:endParaRPr lang="en-US" dirty="0" smtClean="0"/>
          </a:p>
          <a:p>
            <a:r>
              <a:rPr lang="en-US" dirty="0" smtClean="0"/>
              <a:t>Every </a:t>
            </a:r>
            <a:r>
              <a:rPr lang="en-US" dirty="0"/>
              <a:t>fly rod is designed to be </a:t>
            </a:r>
            <a:r>
              <a:rPr lang="en-US" dirty="0" smtClean="0"/>
              <a:t>matched to </a:t>
            </a:r>
            <a:r>
              <a:rPr lang="en-US" dirty="0"/>
              <a:t>a line of specific weight. </a:t>
            </a:r>
            <a:endParaRPr lang="en-US" dirty="0" smtClean="0"/>
          </a:p>
          <a:p>
            <a:r>
              <a:rPr lang="en-US" dirty="0" smtClean="0"/>
              <a:t>Lines </a:t>
            </a:r>
            <a:r>
              <a:rPr lang="en-US" dirty="0"/>
              <a:t>of lighter weight are </a:t>
            </a:r>
            <a:r>
              <a:rPr lang="en-US" dirty="0" smtClean="0"/>
              <a:t>matched to </a:t>
            </a:r>
            <a:r>
              <a:rPr lang="en-US" dirty="0"/>
              <a:t>more delicate rods. </a:t>
            </a:r>
            <a:endParaRPr lang="en-US" dirty="0" smtClean="0"/>
          </a:p>
          <a:p>
            <a:r>
              <a:rPr lang="en-US" dirty="0" smtClean="0"/>
              <a:t>Anglers </a:t>
            </a:r>
            <a:r>
              <a:rPr lang="en-US" dirty="0"/>
              <a:t>use these, in general, to </a:t>
            </a:r>
            <a:r>
              <a:rPr lang="en-US" dirty="0" smtClean="0"/>
              <a:t>deliver tiny </a:t>
            </a:r>
            <a:r>
              <a:rPr lang="en-US" dirty="0"/>
              <a:t>artificial lures (flies) to where they believe a fish may </a:t>
            </a:r>
            <a:r>
              <a:rPr lang="en-US" dirty="0" smtClean="0"/>
              <a:t>be lurking</a:t>
            </a:r>
            <a:r>
              <a:rPr lang="en-US" dirty="0"/>
              <a:t>. </a:t>
            </a:r>
            <a:endParaRPr lang="en-US" dirty="0" smtClean="0"/>
          </a:p>
          <a:p>
            <a:r>
              <a:rPr lang="en-US" dirty="0" smtClean="0"/>
              <a:t>The </a:t>
            </a:r>
            <a:r>
              <a:rPr lang="en-US" dirty="0"/>
              <a:t>rod and the line must match because the </a:t>
            </a:r>
            <a:r>
              <a:rPr lang="en-US" dirty="0" smtClean="0"/>
              <a:t>weight of </a:t>
            </a:r>
            <a:r>
              <a:rPr lang="en-US" dirty="0"/>
              <a:t>the line is what causes the rod to flex and turn the line </a:t>
            </a:r>
            <a:r>
              <a:rPr lang="en-US" dirty="0" smtClean="0"/>
              <a:t>over in a smooth, efficient cast. </a:t>
            </a:r>
            <a:endParaRPr lang="en-US" dirty="0"/>
          </a:p>
        </p:txBody>
      </p:sp>
    </p:spTree>
    <p:extLst>
      <p:ext uri="{BB962C8B-B14F-4D97-AF65-F5344CB8AC3E}">
        <p14:creationId xmlns:p14="http://schemas.microsoft.com/office/powerpoint/2010/main" val="4122468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Selecting a Rod and Line</a:t>
            </a:r>
          </a:p>
        </p:txBody>
      </p:sp>
      <p:sp>
        <p:nvSpPr>
          <p:cNvPr id="3" name="Content Placeholder 2"/>
          <p:cNvSpPr>
            <a:spLocks noGrp="1"/>
          </p:cNvSpPr>
          <p:nvPr>
            <p:ph idx="1"/>
          </p:nvPr>
        </p:nvSpPr>
        <p:spPr>
          <a:xfrm>
            <a:off x="601670" y="1901950"/>
            <a:ext cx="3512215" cy="2337768"/>
          </a:xfrm>
        </p:spPr>
        <p:txBody>
          <a:bodyPr>
            <a:normAutofit fontScale="92500" lnSpcReduction="10000"/>
          </a:bodyPr>
          <a:lstStyle/>
          <a:p>
            <a:r>
              <a:rPr lang="en-US" sz="2000" dirty="0"/>
              <a:t>Manufacturers label each rod according to </a:t>
            </a:r>
            <a:r>
              <a:rPr lang="en-US" sz="2000" dirty="0" smtClean="0"/>
              <a:t>the size </a:t>
            </a:r>
            <a:r>
              <a:rPr lang="en-US" sz="2000" dirty="0"/>
              <a:t>of the line it is designed to cast. </a:t>
            </a:r>
            <a:endParaRPr lang="en-US" sz="2000" dirty="0" smtClean="0"/>
          </a:p>
          <a:p>
            <a:r>
              <a:rPr lang="en-US" sz="2000" dirty="0" smtClean="0"/>
              <a:t>This information, along </a:t>
            </a:r>
            <a:r>
              <a:rPr lang="en-US" sz="2000" dirty="0"/>
              <a:t>with the rod’s length and weight in </a:t>
            </a:r>
            <a:r>
              <a:rPr lang="en-US" sz="2000" dirty="0" smtClean="0"/>
              <a:t>ounces, will appear </a:t>
            </a:r>
            <a:r>
              <a:rPr lang="en-US" sz="2000" dirty="0"/>
              <a:t>on the rod, usually just above the grip.</a:t>
            </a:r>
          </a:p>
        </p:txBody>
      </p:sp>
      <p:pic>
        <p:nvPicPr>
          <p:cNvPr id="4" name="Picture 3"/>
          <p:cNvPicPr>
            <a:picLocks noChangeAspect="1"/>
          </p:cNvPicPr>
          <p:nvPr/>
        </p:nvPicPr>
        <p:blipFill>
          <a:blip r:embed="rId2"/>
          <a:stretch>
            <a:fillRect/>
          </a:stretch>
        </p:blipFill>
        <p:spPr>
          <a:xfrm>
            <a:off x="4419296" y="1934745"/>
            <a:ext cx="4600880" cy="4600880"/>
          </a:xfrm>
          <a:prstGeom prst="rect">
            <a:avLst/>
          </a:prstGeom>
        </p:spPr>
      </p:pic>
      <p:pic>
        <p:nvPicPr>
          <p:cNvPr id="6" name="Picture 5"/>
          <p:cNvPicPr>
            <a:picLocks noChangeAspect="1"/>
          </p:cNvPicPr>
          <p:nvPr/>
        </p:nvPicPr>
        <p:blipFill>
          <a:blip r:embed="rId3"/>
          <a:stretch>
            <a:fillRect/>
          </a:stretch>
        </p:blipFill>
        <p:spPr>
          <a:xfrm>
            <a:off x="741470" y="4318277"/>
            <a:ext cx="3497787" cy="2217347"/>
          </a:xfrm>
          <a:prstGeom prst="rect">
            <a:avLst/>
          </a:prstGeom>
        </p:spPr>
      </p:pic>
    </p:spTree>
    <p:extLst>
      <p:ext uri="{BB962C8B-B14F-4D97-AF65-F5344CB8AC3E}">
        <p14:creationId xmlns:p14="http://schemas.microsoft.com/office/powerpoint/2010/main" val="4178967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Rod Length</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Fly </a:t>
            </a:r>
            <a:r>
              <a:rPr lang="en-US" dirty="0"/>
              <a:t>rods can be as short as 6 feet and as long as 15 feet </a:t>
            </a:r>
            <a:r>
              <a:rPr lang="en-US" dirty="0" smtClean="0"/>
              <a:t>or more</a:t>
            </a:r>
            <a:r>
              <a:rPr lang="en-US" dirty="0"/>
              <a:t>. </a:t>
            </a:r>
            <a:endParaRPr lang="en-US" dirty="0" smtClean="0"/>
          </a:p>
          <a:p>
            <a:r>
              <a:rPr lang="en-US" dirty="0" smtClean="0"/>
              <a:t>Many </a:t>
            </a:r>
            <a:r>
              <a:rPr lang="en-US" dirty="0"/>
              <a:t>anglers use one-handed rods between </a:t>
            </a:r>
            <a:r>
              <a:rPr lang="en-US" dirty="0" smtClean="0"/>
              <a:t>7 ½ and 9 ½ feet </a:t>
            </a:r>
            <a:r>
              <a:rPr lang="en-US" dirty="0"/>
              <a:t>in length. </a:t>
            </a:r>
            <a:endParaRPr lang="en-US" dirty="0" smtClean="0"/>
          </a:p>
          <a:p>
            <a:r>
              <a:rPr lang="en-US" dirty="0" smtClean="0"/>
              <a:t>Shorter </a:t>
            </a:r>
            <a:r>
              <a:rPr lang="en-US" dirty="0"/>
              <a:t>rods are desirable on close </a:t>
            </a:r>
            <a:r>
              <a:rPr lang="en-US" dirty="0" smtClean="0"/>
              <a:t>brushy streams</a:t>
            </a:r>
            <a:r>
              <a:rPr lang="en-US" dirty="0"/>
              <a:t>. Longer rods enable the angler to make higher </a:t>
            </a:r>
            <a:r>
              <a:rPr lang="en-US" dirty="0" smtClean="0"/>
              <a:t>back casts </a:t>
            </a:r>
            <a:r>
              <a:rPr lang="en-US" dirty="0"/>
              <a:t>and to keep the line and the fly above obstructions </a:t>
            </a:r>
            <a:r>
              <a:rPr lang="en-US" dirty="0" smtClean="0"/>
              <a:t>such as </a:t>
            </a:r>
            <a:r>
              <a:rPr lang="en-US" dirty="0"/>
              <a:t>grass and brush. </a:t>
            </a:r>
            <a:endParaRPr lang="en-US" dirty="0" smtClean="0"/>
          </a:p>
          <a:p>
            <a:r>
              <a:rPr lang="en-US" dirty="0" smtClean="0"/>
              <a:t>Rods </a:t>
            </a:r>
            <a:r>
              <a:rPr lang="en-US" dirty="0"/>
              <a:t>longer than 10 feet are </a:t>
            </a:r>
            <a:r>
              <a:rPr lang="en-US" dirty="0" smtClean="0"/>
              <a:t>generally used </a:t>
            </a:r>
            <a:r>
              <a:rPr lang="en-US" dirty="0"/>
              <a:t>by anglers who employ a specialized two-handed </a:t>
            </a:r>
            <a:r>
              <a:rPr lang="en-US" dirty="0" smtClean="0"/>
              <a:t>casting technique</a:t>
            </a:r>
            <a:r>
              <a:rPr lang="en-US" dirty="0"/>
              <a:t>, called spey casting, that is popular on some </a:t>
            </a:r>
            <a:r>
              <a:rPr lang="en-US" dirty="0" smtClean="0"/>
              <a:t>salmon and </a:t>
            </a:r>
            <a:r>
              <a:rPr lang="en-US" dirty="0"/>
              <a:t>steelhead rivers.</a:t>
            </a:r>
          </a:p>
        </p:txBody>
      </p:sp>
    </p:spTree>
    <p:extLst>
      <p:ext uri="{BB962C8B-B14F-4D97-AF65-F5344CB8AC3E}">
        <p14:creationId xmlns:p14="http://schemas.microsoft.com/office/powerpoint/2010/main" val="721090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Rod Length</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5399" y="2098611"/>
            <a:ext cx="7217664" cy="4035552"/>
          </a:xfrm>
          <a:prstGeom prst="rect">
            <a:avLst/>
          </a:prstGeom>
        </p:spPr>
      </p:pic>
    </p:spTree>
    <p:extLst>
      <p:ext uri="{BB962C8B-B14F-4D97-AF65-F5344CB8AC3E}">
        <p14:creationId xmlns:p14="http://schemas.microsoft.com/office/powerpoint/2010/main" val="264482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Lines</a:t>
            </a:r>
            <a:endParaRPr lang="en-US" dirty="0"/>
          </a:p>
        </p:txBody>
      </p:sp>
      <p:sp>
        <p:nvSpPr>
          <p:cNvPr id="3" name="Content Placeholder 2"/>
          <p:cNvSpPr>
            <a:spLocks noGrp="1"/>
          </p:cNvSpPr>
          <p:nvPr>
            <p:ph idx="1"/>
          </p:nvPr>
        </p:nvSpPr>
        <p:spPr>
          <a:xfrm>
            <a:off x="601671" y="4039820"/>
            <a:ext cx="8085130" cy="2290574"/>
          </a:xfrm>
        </p:spPr>
        <p:txBody>
          <a:bodyPr>
            <a:normAutofit/>
          </a:bodyPr>
          <a:lstStyle/>
          <a:p>
            <a:r>
              <a:rPr lang="en-US" sz="2000" dirty="0" smtClean="0"/>
              <a:t>Most </a:t>
            </a:r>
            <a:r>
              <a:rPr lang="en-US" sz="2000" dirty="0"/>
              <a:t>fly lines are 80 or 90 feet long. </a:t>
            </a:r>
            <a:endParaRPr lang="en-US" sz="2000" dirty="0" smtClean="0"/>
          </a:p>
          <a:p>
            <a:r>
              <a:rPr lang="en-US" sz="2000" dirty="0" smtClean="0"/>
              <a:t>Lines </a:t>
            </a:r>
            <a:r>
              <a:rPr lang="en-US" sz="2000" dirty="0"/>
              <a:t>vary by </a:t>
            </a:r>
            <a:r>
              <a:rPr lang="en-US" sz="2000" dirty="0" smtClean="0"/>
              <a:t>weight, and </a:t>
            </a:r>
            <a:r>
              <a:rPr lang="en-US" sz="2000" dirty="0"/>
              <a:t>must be matched to the rod. </a:t>
            </a:r>
            <a:endParaRPr lang="en-US" sz="2000" dirty="0" smtClean="0"/>
          </a:p>
          <a:p>
            <a:r>
              <a:rPr lang="en-US" sz="2000" dirty="0" smtClean="0"/>
              <a:t>They </a:t>
            </a:r>
            <a:r>
              <a:rPr lang="en-US" sz="2000" dirty="0"/>
              <a:t>come in different </a:t>
            </a:r>
            <a:r>
              <a:rPr lang="en-US" sz="2000" dirty="0" smtClean="0"/>
              <a:t>styles (called </a:t>
            </a:r>
            <a:r>
              <a:rPr lang="en-US" sz="2000" b="1" dirty="0"/>
              <a:t>tapers</a:t>
            </a:r>
            <a:r>
              <a:rPr lang="en-US" sz="2000" dirty="0"/>
              <a:t>) </a:t>
            </a:r>
            <a:r>
              <a:rPr lang="en-US" sz="2000" dirty="0" smtClean="0"/>
              <a:t>and </a:t>
            </a:r>
            <a:r>
              <a:rPr lang="en-US" sz="2000" dirty="0"/>
              <a:t>are designed either to float </a:t>
            </a:r>
            <a:r>
              <a:rPr lang="en-US" sz="2000" dirty="0" smtClean="0"/>
              <a:t>on the </a:t>
            </a:r>
            <a:r>
              <a:rPr lang="en-US" sz="2000" dirty="0"/>
              <a:t>surface of the water or to sink to different depths at </a:t>
            </a:r>
            <a:r>
              <a:rPr lang="en-US" sz="2000" dirty="0" smtClean="0"/>
              <a:t>different rates</a:t>
            </a:r>
            <a:r>
              <a:rPr lang="en-US" sz="2000" dirty="0"/>
              <a:t>.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75" y="1872526"/>
            <a:ext cx="7787955" cy="2067349"/>
          </a:xfrm>
          <a:prstGeom prst="rect">
            <a:avLst/>
          </a:prstGeom>
        </p:spPr>
      </p:pic>
    </p:spTree>
    <p:extLst>
      <p:ext uri="{BB962C8B-B14F-4D97-AF65-F5344CB8AC3E}">
        <p14:creationId xmlns:p14="http://schemas.microsoft.com/office/powerpoint/2010/main" val="563091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Lines</a:t>
            </a:r>
            <a:endParaRPr lang="en-US" dirty="0"/>
          </a:p>
        </p:txBody>
      </p:sp>
      <p:sp>
        <p:nvSpPr>
          <p:cNvPr id="3" name="Content Placeholder 2"/>
          <p:cNvSpPr>
            <a:spLocks noGrp="1"/>
          </p:cNvSpPr>
          <p:nvPr>
            <p:ph idx="1"/>
          </p:nvPr>
        </p:nvSpPr>
        <p:spPr>
          <a:xfrm>
            <a:off x="601671" y="1901949"/>
            <a:ext cx="4123034" cy="4428445"/>
          </a:xfrm>
        </p:spPr>
        <p:txBody>
          <a:bodyPr>
            <a:normAutofit fontScale="70000" lnSpcReduction="20000"/>
          </a:bodyPr>
          <a:lstStyle/>
          <a:p>
            <a:r>
              <a:rPr lang="en-US" dirty="0" smtClean="0"/>
              <a:t>Fly </a:t>
            </a:r>
            <a:r>
              <a:rPr lang="en-US" dirty="0"/>
              <a:t>lines come in different colors. </a:t>
            </a:r>
            <a:endParaRPr lang="en-US" dirty="0" smtClean="0"/>
          </a:p>
          <a:p>
            <a:r>
              <a:rPr lang="en-US" dirty="0" smtClean="0"/>
              <a:t>Sinking </a:t>
            </a:r>
            <a:r>
              <a:rPr lang="en-US" dirty="0"/>
              <a:t>lines </a:t>
            </a:r>
            <a:r>
              <a:rPr lang="en-US" dirty="0" smtClean="0"/>
              <a:t>usually come </a:t>
            </a:r>
            <a:r>
              <a:rPr lang="en-US" dirty="0"/>
              <a:t>in drab, darker colors so that the fish cannot spot </a:t>
            </a:r>
            <a:r>
              <a:rPr lang="en-US" dirty="0" smtClean="0"/>
              <a:t>them. </a:t>
            </a:r>
          </a:p>
          <a:p>
            <a:r>
              <a:rPr lang="en-US" dirty="0" smtClean="0"/>
              <a:t>Floating </a:t>
            </a:r>
            <a:r>
              <a:rPr lang="en-US" dirty="0"/>
              <a:t>lines can be very brightly colored, even </a:t>
            </a:r>
            <a:r>
              <a:rPr lang="en-US" dirty="0" smtClean="0"/>
              <a:t>fluorescent. </a:t>
            </a:r>
          </a:p>
          <a:p>
            <a:r>
              <a:rPr lang="en-US" dirty="0" smtClean="0"/>
              <a:t>Many </a:t>
            </a:r>
            <a:r>
              <a:rPr lang="en-US" dirty="0"/>
              <a:t>anglers prefer these lines for their high visibility. </a:t>
            </a:r>
            <a:endParaRPr lang="en-US" dirty="0" smtClean="0"/>
          </a:p>
          <a:p>
            <a:r>
              <a:rPr lang="en-US" dirty="0" smtClean="0"/>
              <a:t>In low light </a:t>
            </a:r>
            <a:r>
              <a:rPr lang="en-US" dirty="0"/>
              <a:t>conditions, a darker line can be hard to see on the </a:t>
            </a:r>
            <a:r>
              <a:rPr lang="en-US" dirty="0" smtClean="0"/>
              <a:t>water. </a:t>
            </a:r>
          </a:p>
          <a:p>
            <a:r>
              <a:rPr lang="en-US" dirty="0" smtClean="0"/>
              <a:t>A </a:t>
            </a:r>
            <a:r>
              <a:rPr lang="en-US" dirty="0"/>
              <a:t>visible fly line can be the best means of keeping track of </a:t>
            </a:r>
            <a:r>
              <a:rPr lang="en-US" dirty="0" smtClean="0"/>
              <a:t>the location </a:t>
            </a:r>
            <a:r>
              <a:rPr lang="en-US" dirty="0"/>
              <a:t>of small flies on the </a:t>
            </a:r>
            <a:r>
              <a:rPr lang="en-US" dirty="0" smtClean="0"/>
              <a:t>water. </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410" y="1915384"/>
            <a:ext cx="3998989" cy="3956895"/>
          </a:xfrm>
          <a:prstGeom prst="rect">
            <a:avLst/>
          </a:prstGeom>
        </p:spPr>
      </p:pic>
    </p:spTree>
    <p:extLst>
      <p:ext uri="{BB962C8B-B14F-4D97-AF65-F5344CB8AC3E}">
        <p14:creationId xmlns:p14="http://schemas.microsoft.com/office/powerpoint/2010/main" val="3016490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75" y="1138425"/>
            <a:ext cx="7940660" cy="763525"/>
          </a:xfrm>
        </p:spPr>
        <p:txBody>
          <a:bodyPr>
            <a:normAutofit/>
          </a:bodyPr>
          <a:lstStyle/>
          <a:p>
            <a:r>
              <a:rPr lang="en-US" dirty="0" smtClean="0"/>
              <a:t>Requirements</a:t>
            </a:r>
            <a:endParaRPr lang="en-US" dirty="0"/>
          </a:p>
        </p:txBody>
      </p:sp>
      <p:sp>
        <p:nvSpPr>
          <p:cNvPr id="3" name="Content Placeholder 2"/>
          <p:cNvSpPr>
            <a:spLocks noGrp="1"/>
          </p:cNvSpPr>
          <p:nvPr>
            <p:ph idx="1"/>
          </p:nvPr>
        </p:nvSpPr>
        <p:spPr>
          <a:xfrm>
            <a:off x="754375" y="2054654"/>
            <a:ext cx="7635250" cy="4275739"/>
          </a:xfrm>
        </p:spPr>
        <p:txBody>
          <a:bodyPr>
            <a:normAutofit/>
          </a:bodyPr>
          <a:lstStyle/>
          <a:p>
            <a:pPr lvl="0" eaLnBrk="0" fontAlgn="base" hangingPunct="0">
              <a:spcBef>
                <a:spcPct val="0"/>
              </a:spcBef>
              <a:spcAft>
                <a:spcPct val="0"/>
              </a:spcAft>
              <a:buFont typeface="+mj-lt"/>
              <a:buAutoNum type="arabicPeriod" startAt="3"/>
            </a:pPr>
            <a:r>
              <a:rPr lang="en-US" altLang="en-US" sz="1800" dirty="0" smtClean="0"/>
              <a:t>Demonstrate </a:t>
            </a:r>
            <a:r>
              <a:rPr lang="en-US" altLang="en-US" sz="1800" dirty="0"/>
              <a:t>how to tie proper knots to prepare a fly rod for fishing: </a:t>
            </a:r>
          </a:p>
          <a:p>
            <a:pPr marL="800100" lvl="1" indent="-342900" eaLnBrk="0" fontAlgn="base" hangingPunct="0">
              <a:spcBef>
                <a:spcPct val="0"/>
              </a:spcBef>
              <a:spcAft>
                <a:spcPct val="0"/>
              </a:spcAft>
              <a:buFont typeface="+mj-lt"/>
              <a:buAutoNum type="alphaLcPeriod"/>
            </a:pPr>
            <a:r>
              <a:rPr lang="en-US" altLang="en-US" sz="1800" dirty="0"/>
              <a:t>Tie backing to the arbor of a fly reel spool using an arbor knot. </a:t>
            </a:r>
          </a:p>
          <a:p>
            <a:pPr marL="800100" lvl="1" indent="-342900" eaLnBrk="0" fontAlgn="base" hangingPunct="0">
              <a:spcBef>
                <a:spcPct val="0"/>
              </a:spcBef>
              <a:spcAft>
                <a:spcPct val="0"/>
              </a:spcAft>
              <a:buFont typeface="+mj-lt"/>
              <a:buAutoNum type="alphaLcPeriod"/>
            </a:pPr>
            <a:r>
              <a:rPr lang="en-US" altLang="en-US" sz="1800" dirty="0" smtClean="0"/>
              <a:t>Tie </a:t>
            </a:r>
            <a:r>
              <a:rPr lang="en-US" altLang="en-US" sz="1800" dirty="0"/>
              <a:t>backing to the fly line using a </a:t>
            </a:r>
            <a:r>
              <a:rPr lang="en-US" altLang="en-US" sz="1800" dirty="0" smtClean="0"/>
              <a:t>nail (tube) </a:t>
            </a:r>
            <a:r>
              <a:rPr lang="en-US" altLang="en-US" sz="1800" dirty="0"/>
              <a:t>knot. </a:t>
            </a:r>
          </a:p>
          <a:p>
            <a:pPr marL="800100" lvl="1" indent="-342900" eaLnBrk="0" fontAlgn="base" hangingPunct="0">
              <a:spcBef>
                <a:spcPct val="0"/>
              </a:spcBef>
              <a:spcAft>
                <a:spcPct val="0"/>
              </a:spcAft>
              <a:buFont typeface="+mj-lt"/>
              <a:buAutoNum type="alphaLcPeriod"/>
            </a:pPr>
            <a:r>
              <a:rPr lang="en-US" altLang="en-US" sz="1800" dirty="0"/>
              <a:t>Attach a leader to the fly line using </a:t>
            </a:r>
            <a:r>
              <a:rPr lang="en-US" altLang="en-US" sz="1800" dirty="0"/>
              <a:t>nail (tube) knot </a:t>
            </a:r>
            <a:r>
              <a:rPr lang="en-US" altLang="en-US" sz="1800" dirty="0"/>
              <a:t>or a loop-to-loop connection. </a:t>
            </a:r>
          </a:p>
          <a:p>
            <a:pPr marL="800100" lvl="1" indent="-342900" eaLnBrk="0" fontAlgn="base" hangingPunct="0">
              <a:spcBef>
                <a:spcPct val="0"/>
              </a:spcBef>
              <a:spcAft>
                <a:spcPct val="0"/>
              </a:spcAft>
              <a:buFont typeface="+mj-lt"/>
              <a:buAutoNum type="alphaLcPeriod"/>
            </a:pPr>
            <a:r>
              <a:rPr lang="en-US" altLang="en-US" sz="1800" dirty="0"/>
              <a:t>Add a tippet to a leader using a surgeon's knot or a loop-to-loop connection, </a:t>
            </a:r>
          </a:p>
          <a:p>
            <a:pPr marL="800100" lvl="1" indent="-342900" eaLnBrk="0" fontAlgn="base" hangingPunct="0">
              <a:spcBef>
                <a:spcPct val="0"/>
              </a:spcBef>
              <a:spcAft>
                <a:spcPct val="0"/>
              </a:spcAft>
              <a:buFont typeface="+mj-lt"/>
              <a:buAutoNum type="alphaLcPeriod"/>
            </a:pPr>
            <a:r>
              <a:rPr lang="en-US" altLang="en-US" sz="1800" dirty="0"/>
              <a:t>Tie a fly onto the terminal end of the leader using an improved clinch knot</a:t>
            </a:r>
            <a:r>
              <a:rPr lang="en-US" altLang="en-US" sz="1800" dirty="0" smtClean="0"/>
              <a:t>. </a:t>
            </a:r>
            <a:endParaRPr lang="en-US" altLang="en-US" sz="1800" dirty="0"/>
          </a:p>
          <a:p>
            <a:pPr lvl="0" eaLnBrk="0" fontAlgn="base" hangingPunct="0">
              <a:spcBef>
                <a:spcPct val="0"/>
              </a:spcBef>
              <a:spcAft>
                <a:spcPct val="0"/>
              </a:spcAft>
              <a:buFont typeface="+mj-lt"/>
              <a:buAutoNum type="arabicPeriod" startAt="3"/>
            </a:pPr>
            <a:r>
              <a:rPr lang="en-US" altLang="en-US" sz="1800" dirty="0"/>
              <a:t>Explain how and when each of the following types of flies is used: dry flies, wet flies, nymphs, streamers, bass bugs, poppers , and saltwater flies. Tell what each one imitates. Tie at least two types of the flies mentioned in this requirement. </a:t>
            </a:r>
          </a:p>
          <a:p>
            <a:pPr lvl="0" eaLnBrk="0" fontAlgn="base" hangingPunct="0">
              <a:spcBef>
                <a:spcPct val="0"/>
              </a:spcBef>
              <a:spcAft>
                <a:spcPct val="0"/>
              </a:spcAft>
              <a:buFont typeface="+mj-lt"/>
              <a:buAutoNum type="arabicPeriod" startAt="3"/>
            </a:pPr>
            <a:r>
              <a:rPr lang="en-US" altLang="en-US" sz="1800" dirty="0"/>
              <a:t>Demonstrate the ability to cast a fly 30 feet consistently and accurately using both overhead and roll cast techniques. </a:t>
            </a:r>
          </a:p>
        </p:txBody>
      </p:sp>
      <p:pic>
        <p:nvPicPr>
          <p:cNvPr id="5" name="Picture 4"/>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5400000">
            <a:off x="3609583" y="1062072"/>
            <a:ext cx="904777" cy="916230"/>
          </a:xfrm>
          <a:prstGeom prst="rect">
            <a:avLst/>
          </a:prstGeom>
        </p:spPr>
      </p:pic>
      <p:sp>
        <p:nvSpPr>
          <p:cNvPr id="7" name="Rectangle 2"/>
          <p:cNvSpPr>
            <a:spLocks noChangeArrowheads="1"/>
          </p:cNvSpPr>
          <p:nvPr/>
        </p:nvSpPr>
        <p:spPr bwMode="auto">
          <a:xfrm>
            <a:off x="0" y="0"/>
            <a:ext cx="9144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3519244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Lines</a:t>
            </a:r>
          </a:p>
        </p:txBody>
      </p:sp>
      <p:sp>
        <p:nvSpPr>
          <p:cNvPr id="3" name="Content Placeholder 2"/>
          <p:cNvSpPr>
            <a:spLocks noGrp="1"/>
          </p:cNvSpPr>
          <p:nvPr>
            <p:ph idx="1"/>
          </p:nvPr>
        </p:nvSpPr>
        <p:spPr>
          <a:xfrm>
            <a:off x="575715" y="4192525"/>
            <a:ext cx="8093211" cy="2443279"/>
          </a:xfrm>
        </p:spPr>
        <p:txBody>
          <a:bodyPr>
            <a:normAutofit fontScale="77500" lnSpcReduction="20000"/>
          </a:bodyPr>
          <a:lstStyle/>
          <a:p>
            <a:r>
              <a:rPr lang="en-US" dirty="0"/>
              <a:t>Most fly-fishing is done with floating lines, which are the easiest to cast and </a:t>
            </a:r>
            <a:r>
              <a:rPr lang="en-US" dirty="0" smtClean="0"/>
              <a:t>control</a:t>
            </a:r>
            <a:r>
              <a:rPr lang="en-US" dirty="0"/>
              <a:t> </a:t>
            </a:r>
            <a:r>
              <a:rPr lang="en-US" dirty="0" smtClean="0"/>
              <a:t>but </a:t>
            </a:r>
            <a:r>
              <a:rPr lang="en-US" dirty="0"/>
              <a:t>there are times and conditions when fish lie deeply in the water and are not feeding at or near the surface. </a:t>
            </a:r>
            <a:endParaRPr lang="en-US" dirty="0" smtClean="0"/>
          </a:p>
          <a:p>
            <a:r>
              <a:rPr lang="en-US" dirty="0" smtClean="0"/>
              <a:t>A </a:t>
            </a:r>
            <a:r>
              <a:rPr lang="en-US" dirty="0"/>
              <a:t>sinking line is then useful to get the fly down to them</a:t>
            </a:r>
            <a:r>
              <a:rPr lang="en-US" dirty="0" smtClean="0"/>
              <a:t>. </a:t>
            </a:r>
          </a:p>
          <a:p>
            <a:r>
              <a:rPr lang="en-US" dirty="0" smtClean="0"/>
              <a:t>Intermediate </a:t>
            </a:r>
            <a:r>
              <a:rPr lang="en-US" dirty="0"/>
              <a:t>lines, for example, sink very slowly and can be fished just below the surface. </a:t>
            </a:r>
            <a:endParaRPr lang="en-US" dirty="0" smtClean="0"/>
          </a:p>
          <a:p>
            <a:r>
              <a:rPr lang="en-US" dirty="0" smtClean="0"/>
              <a:t>Heavily </a:t>
            </a:r>
            <a:r>
              <a:rPr lang="en-US" dirty="0"/>
              <a:t>weighted lines sink quite rapidly and are designed to get down deep very quickly. </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6871" y="1138425"/>
            <a:ext cx="4890898" cy="2917960"/>
          </a:xfrm>
          <a:prstGeom prst="rect">
            <a:avLst/>
          </a:prstGeom>
        </p:spPr>
      </p:pic>
    </p:spTree>
    <p:extLst>
      <p:ext uri="{BB962C8B-B14F-4D97-AF65-F5344CB8AC3E}">
        <p14:creationId xmlns:p14="http://schemas.microsoft.com/office/powerpoint/2010/main" val="2213658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Lines</a:t>
            </a:r>
          </a:p>
        </p:txBody>
      </p:sp>
      <p:sp>
        <p:nvSpPr>
          <p:cNvPr id="3" name="Content Placeholder 2"/>
          <p:cNvSpPr>
            <a:spLocks noGrp="1"/>
          </p:cNvSpPr>
          <p:nvPr>
            <p:ph idx="1"/>
          </p:nvPr>
        </p:nvSpPr>
        <p:spPr>
          <a:xfrm>
            <a:off x="601671" y="1901949"/>
            <a:ext cx="3698853" cy="4428445"/>
          </a:xfrm>
        </p:spPr>
        <p:txBody>
          <a:bodyPr>
            <a:normAutofit fontScale="70000" lnSpcReduction="20000"/>
          </a:bodyPr>
          <a:lstStyle/>
          <a:p>
            <a:r>
              <a:rPr lang="en-US" dirty="0"/>
              <a:t>Fly lines are constructed of a soft, strong core with a tough, enamel-like coating. </a:t>
            </a:r>
            <a:endParaRPr lang="en-US" dirty="0" smtClean="0"/>
          </a:p>
          <a:p>
            <a:r>
              <a:rPr lang="en-US" dirty="0" smtClean="0"/>
              <a:t>Avoid </a:t>
            </a:r>
            <a:r>
              <a:rPr lang="en-US" dirty="0"/>
              <a:t>situations that might cause nicks or small cuts in the fly line, taking special care not to step on the line. </a:t>
            </a:r>
            <a:endParaRPr lang="en-US" dirty="0" smtClean="0"/>
          </a:p>
          <a:p>
            <a:r>
              <a:rPr lang="en-US" dirty="0" smtClean="0"/>
              <a:t>Heat </a:t>
            </a:r>
            <a:r>
              <a:rPr lang="en-US" dirty="0"/>
              <a:t>and sunlight are the greatest threats to a fly line, so do not store a reel with a line on it in a hot place or leave it in a car trunk for long periods of time. </a:t>
            </a:r>
            <a:endParaRPr lang="en-US" dirty="0" smtClean="0"/>
          </a:p>
          <a:p>
            <a:r>
              <a:rPr lang="en-US" dirty="0" smtClean="0"/>
              <a:t>A </a:t>
            </a:r>
            <a:r>
              <a:rPr lang="en-US" dirty="0"/>
              <a:t>properly maintained fly line should last several years.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9777" y="1901949"/>
            <a:ext cx="4377963" cy="2462604"/>
          </a:xfrm>
          <a:prstGeom prst="rect">
            <a:avLst/>
          </a:prstGeom>
        </p:spPr>
      </p:pic>
      <p:pic>
        <p:nvPicPr>
          <p:cNvPr id="5" name="Picture 4"/>
          <p:cNvPicPr>
            <a:picLocks noChangeAspect="1"/>
          </p:cNvPicPr>
          <p:nvPr/>
        </p:nvPicPr>
        <p:blipFill>
          <a:blip r:embed="rId3"/>
          <a:stretch>
            <a:fillRect/>
          </a:stretch>
        </p:blipFill>
        <p:spPr>
          <a:xfrm>
            <a:off x="5649726" y="4497935"/>
            <a:ext cx="2018064" cy="2038656"/>
          </a:xfrm>
          <a:prstGeom prst="rect">
            <a:avLst/>
          </a:prstGeom>
        </p:spPr>
      </p:pic>
    </p:spTree>
    <p:extLst>
      <p:ext uri="{BB962C8B-B14F-4D97-AF65-F5344CB8AC3E}">
        <p14:creationId xmlns:p14="http://schemas.microsoft.com/office/powerpoint/2010/main" val="2266095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Fly Line Tapers</a:t>
            </a:r>
            <a:endParaRPr lang="en-US" dirty="0"/>
          </a:p>
        </p:txBody>
      </p:sp>
      <p:sp>
        <p:nvSpPr>
          <p:cNvPr id="3" name="Content Placeholder 2"/>
          <p:cNvSpPr>
            <a:spLocks noGrp="1"/>
          </p:cNvSpPr>
          <p:nvPr>
            <p:ph idx="1"/>
          </p:nvPr>
        </p:nvSpPr>
        <p:spPr>
          <a:xfrm>
            <a:off x="143555" y="3581704"/>
            <a:ext cx="8856890" cy="3206805"/>
          </a:xfrm>
        </p:spPr>
        <p:txBody>
          <a:bodyPr>
            <a:normAutofit fontScale="62500" lnSpcReduction="20000"/>
          </a:bodyPr>
          <a:lstStyle/>
          <a:p>
            <a:r>
              <a:rPr lang="en-US" dirty="0" smtClean="0"/>
              <a:t>Fly </a:t>
            </a:r>
            <a:r>
              <a:rPr lang="en-US" dirty="0"/>
              <a:t>lines of all weights are designed in different </a:t>
            </a:r>
            <a:r>
              <a:rPr lang="en-US" b="1" dirty="0"/>
              <a:t>tapers, </a:t>
            </a:r>
            <a:r>
              <a:rPr lang="en-US" dirty="0" smtClean="0"/>
              <a:t>which describe </a:t>
            </a:r>
            <a:r>
              <a:rPr lang="en-US" dirty="0"/>
              <a:t>the shape of the line. The narrow point of the </a:t>
            </a:r>
            <a:r>
              <a:rPr lang="en-US" dirty="0" smtClean="0"/>
              <a:t>line allows </a:t>
            </a:r>
            <a:r>
              <a:rPr lang="en-US" dirty="0"/>
              <a:t>for delicate presentations. </a:t>
            </a:r>
            <a:endParaRPr lang="en-US" dirty="0" smtClean="0"/>
          </a:p>
          <a:p>
            <a:r>
              <a:rPr lang="en-US" dirty="0" smtClean="0"/>
              <a:t>A </a:t>
            </a:r>
            <a:r>
              <a:rPr lang="en-US" dirty="0"/>
              <a:t>line that is of the </a:t>
            </a:r>
            <a:r>
              <a:rPr lang="en-US" dirty="0" smtClean="0"/>
              <a:t>same diameter </a:t>
            </a:r>
            <a:r>
              <a:rPr lang="en-US" dirty="0"/>
              <a:t>throughout its length is called “level.” Level line </a:t>
            </a:r>
            <a:r>
              <a:rPr lang="en-US" dirty="0" smtClean="0"/>
              <a:t>is inexpensive </a:t>
            </a:r>
            <a:r>
              <a:rPr lang="en-US" dirty="0"/>
              <a:t>but is not recommended for casting.</a:t>
            </a:r>
          </a:p>
          <a:p>
            <a:r>
              <a:rPr lang="en-US" dirty="0"/>
              <a:t>A line that has its widest diameter at the midpoint </a:t>
            </a:r>
            <a:r>
              <a:rPr lang="en-US" dirty="0" smtClean="0"/>
              <a:t>is called </a:t>
            </a:r>
            <a:r>
              <a:rPr lang="en-US" dirty="0"/>
              <a:t>a double taper. This is a popular line for some kinds </a:t>
            </a:r>
            <a:r>
              <a:rPr lang="en-US" dirty="0" smtClean="0"/>
              <a:t>of fishing</a:t>
            </a:r>
            <a:r>
              <a:rPr lang="en-US" dirty="0"/>
              <a:t>, especially those requiring shorter casts. Because the </a:t>
            </a:r>
            <a:r>
              <a:rPr lang="en-US" dirty="0" smtClean="0"/>
              <a:t>fly </a:t>
            </a:r>
            <a:r>
              <a:rPr lang="en-US" dirty="0"/>
              <a:t>line is 90 feet long and the angler seldom uses more than </a:t>
            </a:r>
            <a:r>
              <a:rPr lang="en-US" dirty="0" smtClean="0"/>
              <a:t>half of </a:t>
            </a:r>
            <a:r>
              <a:rPr lang="en-US" dirty="0"/>
              <a:t>that to cast, when one end of the line becomes nicked </a:t>
            </a:r>
            <a:r>
              <a:rPr lang="en-US" dirty="0" smtClean="0"/>
              <a:t>or frayed</a:t>
            </a:r>
            <a:r>
              <a:rPr lang="en-US" dirty="0"/>
              <a:t>, it can be reversed to make use of the other end.</a:t>
            </a:r>
          </a:p>
          <a:p>
            <a:r>
              <a:rPr lang="en-US" dirty="0"/>
              <a:t>A weight-forward taper line bulges to its widest </a:t>
            </a:r>
            <a:r>
              <a:rPr lang="en-US" dirty="0" smtClean="0"/>
              <a:t>diameter about </a:t>
            </a:r>
            <a:r>
              <a:rPr lang="en-US" dirty="0"/>
              <a:t>20 feet from the end of the line. This puts the </a:t>
            </a:r>
            <a:r>
              <a:rPr lang="en-US" dirty="0" smtClean="0"/>
              <a:t>weight up </a:t>
            </a:r>
            <a:r>
              <a:rPr lang="en-US" dirty="0"/>
              <a:t>front and makes the rod flex efficiently without casting </a:t>
            </a:r>
            <a:r>
              <a:rPr lang="en-US" dirty="0" smtClean="0"/>
              <a:t>an especially </a:t>
            </a:r>
            <a:r>
              <a:rPr lang="en-US" dirty="0"/>
              <a:t>long line. The line behind the bulge is narrow </a:t>
            </a:r>
            <a:r>
              <a:rPr lang="en-US" dirty="0" smtClean="0"/>
              <a:t>in diameter</a:t>
            </a:r>
            <a:r>
              <a:rPr lang="en-US" dirty="0"/>
              <a:t>. The heavy forward line is designed to pull or “</a:t>
            </a:r>
            <a:r>
              <a:rPr lang="en-US" dirty="0" smtClean="0"/>
              <a:t>shoot” the </a:t>
            </a:r>
            <a:r>
              <a:rPr lang="en-US" dirty="0"/>
              <a:t>lighter line following it.</a:t>
            </a:r>
          </a:p>
        </p:txBody>
      </p:sp>
      <p:pic>
        <p:nvPicPr>
          <p:cNvPr id="4" name="Picture 3"/>
          <p:cNvPicPr>
            <a:picLocks noChangeAspect="1"/>
          </p:cNvPicPr>
          <p:nvPr/>
        </p:nvPicPr>
        <p:blipFill>
          <a:blip r:embed="rId2"/>
          <a:stretch>
            <a:fillRect/>
          </a:stretch>
        </p:blipFill>
        <p:spPr>
          <a:xfrm>
            <a:off x="1614766" y="1749245"/>
            <a:ext cx="6067019" cy="1755983"/>
          </a:xfrm>
          <a:prstGeom prst="rect">
            <a:avLst/>
          </a:prstGeom>
        </p:spPr>
      </p:pic>
    </p:spTree>
    <p:extLst>
      <p:ext uri="{BB962C8B-B14F-4D97-AF65-F5344CB8AC3E}">
        <p14:creationId xmlns:p14="http://schemas.microsoft.com/office/powerpoint/2010/main" val="450115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812" y="833015"/>
            <a:ext cx="8229600" cy="1143000"/>
          </a:xfrm>
        </p:spPr>
        <p:txBody>
          <a:bodyPr>
            <a:normAutofit/>
          </a:bodyPr>
          <a:lstStyle/>
          <a:p>
            <a:pPr algn="l"/>
            <a:r>
              <a:rPr lang="en-US" sz="3600" dirty="0" smtClean="0">
                <a:solidFill>
                  <a:schemeClr val="bg1"/>
                </a:solidFill>
                <a:effectLst>
                  <a:outerShdw blurRad="38100" dist="38100" dir="2700000" algn="tl">
                    <a:srgbClr val="000000">
                      <a:alpha val="43137"/>
                    </a:srgbClr>
                  </a:outerShdw>
                </a:effectLst>
              </a:rPr>
              <a:t>Decoding a Fly Line</a:t>
            </a:r>
            <a:endParaRPr lang="en-US" sz="3600"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457200" y="1752905"/>
            <a:ext cx="4384793" cy="2592326"/>
          </a:xfrm>
        </p:spPr>
        <p:txBody>
          <a:bodyPr>
            <a:noAutofit/>
          </a:bodyPr>
          <a:lstStyle/>
          <a:p>
            <a:r>
              <a:rPr lang="en-US" sz="1800" dirty="0" smtClean="0">
                <a:solidFill>
                  <a:schemeClr val="bg1"/>
                </a:solidFill>
              </a:rPr>
              <a:t>When </a:t>
            </a:r>
            <a:r>
              <a:rPr lang="en-US" sz="1800" dirty="0">
                <a:solidFill>
                  <a:schemeClr val="bg1"/>
                </a:solidFill>
              </a:rPr>
              <a:t>you buy a fly line, the information about that line is </a:t>
            </a:r>
            <a:r>
              <a:rPr lang="en-US" sz="1800" dirty="0" smtClean="0">
                <a:solidFill>
                  <a:schemeClr val="bg1"/>
                </a:solidFill>
              </a:rPr>
              <a:t>marked on </a:t>
            </a:r>
            <a:r>
              <a:rPr lang="en-US" sz="1800" dirty="0">
                <a:solidFill>
                  <a:schemeClr val="bg1"/>
                </a:solidFill>
              </a:rPr>
              <a:t>the packaging in a kind of code. </a:t>
            </a:r>
            <a:endParaRPr lang="en-US" sz="1800" dirty="0" smtClean="0">
              <a:solidFill>
                <a:schemeClr val="bg1"/>
              </a:solidFill>
            </a:endParaRPr>
          </a:p>
          <a:p>
            <a:r>
              <a:rPr lang="en-US" sz="1800" dirty="0" smtClean="0">
                <a:solidFill>
                  <a:schemeClr val="bg1"/>
                </a:solidFill>
              </a:rPr>
              <a:t>For </a:t>
            </a:r>
            <a:r>
              <a:rPr lang="en-US" sz="1800" dirty="0">
                <a:solidFill>
                  <a:schemeClr val="bg1"/>
                </a:solidFill>
              </a:rPr>
              <a:t>instance, you might see </a:t>
            </a:r>
            <a:r>
              <a:rPr lang="en-US" sz="1800" dirty="0" smtClean="0">
                <a:solidFill>
                  <a:schemeClr val="bg1"/>
                </a:solidFill>
              </a:rPr>
              <a:t>the following</a:t>
            </a:r>
            <a:r>
              <a:rPr lang="en-US" sz="1800" dirty="0">
                <a:solidFill>
                  <a:schemeClr val="bg1"/>
                </a:solidFill>
              </a:rPr>
              <a:t>: </a:t>
            </a:r>
            <a:r>
              <a:rPr lang="en-US" sz="1800" b="1" dirty="0">
                <a:solidFill>
                  <a:schemeClr val="bg1"/>
                </a:solidFill>
              </a:rPr>
              <a:t>WF5F. </a:t>
            </a:r>
            <a:r>
              <a:rPr lang="en-US" sz="1800" dirty="0">
                <a:solidFill>
                  <a:schemeClr val="bg1"/>
                </a:solidFill>
              </a:rPr>
              <a:t>The first two letters of the code tell you the taper </a:t>
            </a:r>
            <a:r>
              <a:rPr lang="en-US" sz="1800" dirty="0" smtClean="0">
                <a:solidFill>
                  <a:schemeClr val="bg1"/>
                </a:solidFill>
              </a:rPr>
              <a:t>of the </a:t>
            </a:r>
            <a:r>
              <a:rPr lang="en-US" sz="1800" dirty="0">
                <a:solidFill>
                  <a:schemeClr val="bg1"/>
                </a:solidFill>
              </a:rPr>
              <a:t>line. In this case, it is a </a:t>
            </a:r>
            <a:r>
              <a:rPr lang="en-US" sz="1800" i="1" dirty="0">
                <a:solidFill>
                  <a:schemeClr val="bg1"/>
                </a:solidFill>
              </a:rPr>
              <a:t>weight-forward taper. </a:t>
            </a:r>
            <a:r>
              <a:rPr lang="en-US" sz="1800" dirty="0">
                <a:solidFill>
                  <a:schemeClr val="bg1"/>
                </a:solidFill>
              </a:rPr>
              <a:t>Other </a:t>
            </a:r>
            <a:r>
              <a:rPr lang="en-US" sz="1800" dirty="0" smtClean="0">
                <a:solidFill>
                  <a:schemeClr val="bg1"/>
                </a:solidFill>
              </a:rPr>
              <a:t>designations include </a:t>
            </a:r>
            <a:r>
              <a:rPr lang="en-US" sz="1800" b="1" dirty="0">
                <a:solidFill>
                  <a:schemeClr val="bg1"/>
                </a:solidFill>
              </a:rPr>
              <a:t>DT </a:t>
            </a:r>
            <a:r>
              <a:rPr lang="en-US" sz="1800" dirty="0">
                <a:solidFill>
                  <a:schemeClr val="bg1"/>
                </a:solidFill>
              </a:rPr>
              <a:t>(double taper) and </a:t>
            </a:r>
            <a:r>
              <a:rPr lang="en-US" sz="1800" b="1" dirty="0" smtClean="0">
                <a:solidFill>
                  <a:schemeClr val="bg1"/>
                </a:solidFill>
              </a:rPr>
              <a:t>L </a:t>
            </a:r>
            <a:r>
              <a:rPr lang="en-US" sz="1800" dirty="0" smtClean="0">
                <a:solidFill>
                  <a:schemeClr val="bg1"/>
                </a:solidFill>
              </a:rPr>
              <a:t>(level</a:t>
            </a:r>
            <a:r>
              <a:rPr lang="en-US" sz="1800" dirty="0">
                <a:solidFill>
                  <a:schemeClr val="bg1"/>
                </a:solidFill>
              </a:rPr>
              <a:t>). </a:t>
            </a:r>
            <a:endParaRPr lang="en-US" sz="1800" dirty="0" smtClean="0">
              <a:solidFill>
                <a:schemeClr val="bg1"/>
              </a:solidFill>
            </a:endParaRPr>
          </a:p>
        </p:txBody>
      </p:sp>
      <p:sp>
        <p:nvSpPr>
          <p:cNvPr id="6" name="Content Placeholder 5"/>
          <p:cNvSpPr>
            <a:spLocks noGrp="1"/>
          </p:cNvSpPr>
          <p:nvPr>
            <p:ph sz="half" idx="2"/>
          </p:nvPr>
        </p:nvSpPr>
        <p:spPr>
          <a:xfrm>
            <a:off x="457200" y="4345232"/>
            <a:ext cx="8229600" cy="2086342"/>
          </a:xfrm>
        </p:spPr>
        <p:txBody>
          <a:bodyPr>
            <a:normAutofit/>
          </a:bodyPr>
          <a:lstStyle/>
          <a:p>
            <a:r>
              <a:rPr lang="en-US" sz="1800" dirty="0">
                <a:solidFill>
                  <a:schemeClr val="bg1"/>
                </a:solidFill>
              </a:rPr>
              <a:t>The number that follows the taper designation is the weight of the line. In this case, the line is a number </a:t>
            </a:r>
            <a:r>
              <a:rPr lang="en-US" sz="1800" b="1" dirty="0">
                <a:solidFill>
                  <a:schemeClr val="bg1"/>
                </a:solidFill>
              </a:rPr>
              <a:t>5. </a:t>
            </a:r>
          </a:p>
          <a:p>
            <a:r>
              <a:rPr lang="en-US" sz="1800" dirty="0" smtClean="0">
                <a:solidFill>
                  <a:schemeClr val="bg1"/>
                </a:solidFill>
              </a:rPr>
              <a:t>The </a:t>
            </a:r>
            <a:r>
              <a:rPr lang="en-US" sz="1800" dirty="0">
                <a:solidFill>
                  <a:schemeClr val="bg1"/>
                </a:solidFill>
              </a:rPr>
              <a:t>letters that follow the number indicating the weight of the line tell you whether the line floats or sinks. In this case, the </a:t>
            </a:r>
            <a:r>
              <a:rPr lang="en-US" sz="1800" b="1" dirty="0">
                <a:solidFill>
                  <a:schemeClr val="bg1"/>
                </a:solidFill>
              </a:rPr>
              <a:t>F </a:t>
            </a:r>
            <a:r>
              <a:rPr lang="en-US" sz="1800" dirty="0">
                <a:solidFill>
                  <a:schemeClr val="bg1"/>
                </a:solidFill>
              </a:rPr>
              <a:t>indicates that this is a floating line. Other designations could be </a:t>
            </a:r>
            <a:r>
              <a:rPr lang="en-US" sz="1800" b="1" dirty="0">
                <a:solidFill>
                  <a:schemeClr val="bg1"/>
                </a:solidFill>
              </a:rPr>
              <a:t>S </a:t>
            </a:r>
            <a:r>
              <a:rPr lang="en-US" sz="1800" dirty="0">
                <a:solidFill>
                  <a:schemeClr val="bg1"/>
                </a:solidFill>
              </a:rPr>
              <a:t>(sinking), </a:t>
            </a:r>
            <a:r>
              <a:rPr lang="en-US" sz="1800" b="1" dirty="0">
                <a:solidFill>
                  <a:schemeClr val="bg1"/>
                </a:solidFill>
              </a:rPr>
              <a:t>F/S </a:t>
            </a:r>
            <a:r>
              <a:rPr lang="en-US" sz="1800" dirty="0">
                <a:solidFill>
                  <a:schemeClr val="bg1"/>
                </a:solidFill>
              </a:rPr>
              <a:t>(sink tip), </a:t>
            </a:r>
            <a:r>
              <a:rPr lang="en-US" sz="1800" b="1" dirty="0">
                <a:solidFill>
                  <a:schemeClr val="bg1"/>
                </a:solidFill>
              </a:rPr>
              <a:t>I </a:t>
            </a:r>
            <a:r>
              <a:rPr lang="en-US" sz="1800" dirty="0">
                <a:solidFill>
                  <a:schemeClr val="bg1"/>
                </a:solidFill>
              </a:rPr>
              <a:t>(intermediate), </a:t>
            </a:r>
            <a:r>
              <a:rPr lang="en-US" sz="1800" b="1" dirty="0">
                <a:solidFill>
                  <a:schemeClr val="bg1"/>
                </a:solidFill>
              </a:rPr>
              <a:t>HD </a:t>
            </a:r>
            <a:r>
              <a:rPr lang="en-US" sz="1800" dirty="0">
                <a:solidFill>
                  <a:schemeClr val="bg1"/>
                </a:solidFill>
              </a:rPr>
              <a:t>(high density or fast sinking).</a:t>
            </a:r>
          </a:p>
          <a:p>
            <a:endParaRPr lang="en-US"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1993" y="1901950"/>
            <a:ext cx="4083478" cy="2443281"/>
          </a:xfrm>
          <a:prstGeom prst="rect">
            <a:avLst/>
          </a:prstGeom>
        </p:spPr>
      </p:pic>
    </p:spTree>
    <p:extLst>
      <p:ext uri="{BB962C8B-B14F-4D97-AF65-F5344CB8AC3E}">
        <p14:creationId xmlns:p14="http://schemas.microsoft.com/office/powerpoint/2010/main" val="3345385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Fly Reels</a:t>
            </a:r>
            <a:endParaRPr lang="en-US" dirty="0"/>
          </a:p>
        </p:txBody>
      </p:sp>
      <p:sp>
        <p:nvSpPr>
          <p:cNvPr id="3" name="Content Placeholder 2"/>
          <p:cNvSpPr>
            <a:spLocks noGrp="1"/>
          </p:cNvSpPr>
          <p:nvPr>
            <p:ph idx="1"/>
          </p:nvPr>
        </p:nvSpPr>
        <p:spPr>
          <a:xfrm>
            <a:off x="601671" y="4803346"/>
            <a:ext cx="8085130" cy="1527048"/>
          </a:xfrm>
        </p:spPr>
        <p:txBody>
          <a:bodyPr>
            <a:normAutofit fontScale="92500" lnSpcReduction="10000"/>
          </a:bodyPr>
          <a:lstStyle/>
          <a:p>
            <a:r>
              <a:rPr lang="en-US" dirty="0" smtClean="0"/>
              <a:t>A </a:t>
            </a:r>
            <a:r>
              <a:rPr lang="en-US" dirty="0"/>
              <a:t>fly reel stores line and puts tension on the line when a </a:t>
            </a:r>
            <a:r>
              <a:rPr lang="en-US" dirty="0" smtClean="0"/>
              <a:t>fish makes </a:t>
            </a:r>
            <a:r>
              <a:rPr lang="en-US" dirty="0"/>
              <a:t>a long run and is pulling line off the reel. A fly reel </a:t>
            </a:r>
            <a:r>
              <a:rPr lang="en-US" dirty="0" smtClean="0"/>
              <a:t>is an </a:t>
            </a:r>
            <a:r>
              <a:rPr lang="en-US" dirty="0"/>
              <a:t>essential piece of equipment in fly-fishing, but it is not </a:t>
            </a:r>
            <a:r>
              <a:rPr lang="en-US" dirty="0" smtClean="0"/>
              <a:t>as specialized </a:t>
            </a:r>
            <a:r>
              <a:rPr lang="en-US" dirty="0"/>
              <a:t>as the rod or the line</a:t>
            </a:r>
            <a:r>
              <a:rPr lang="en-US" dirty="0" smtClean="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314" y="1901950"/>
            <a:ext cx="7329843" cy="2748691"/>
          </a:xfrm>
          <a:prstGeom prst="rect">
            <a:avLst/>
          </a:prstGeom>
        </p:spPr>
      </p:pic>
    </p:spTree>
    <p:extLst>
      <p:ext uri="{BB962C8B-B14F-4D97-AF65-F5344CB8AC3E}">
        <p14:creationId xmlns:p14="http://schemas.microsoft.com/office/powerpoint/2010/main" val="31857773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Fly Reels</a:t>
            </a:r>
            <a:endParaRPr lang="en-US" dirty="0"/>
          </a:p>
        </p:txBody>
      </p:sp>
      <p:sp>
        <p:nvSpPr>
          <p:cNvPr id="3" name="Content Placeholder 2"/>
          <p:cNvSpPr>
            <a:spLocks noGrp="1"/>
          </p:cNvSpPr>
          <p:nvPr>
            <p:ph idx="1"/>
          </p:nvPr>
        </p:nvSpPr>
        <p:spPr>
          <a:xfrm>
            <a:off x="296261" y="1901949"/>
            <a:ext cx="3970329" cy="4581151"/>
          </a:xfrm>
        </p:spPr>
        <p:txBody>
          <a:bodyPr>
            <a:normAutofit fontScale="62500" lnSpcReduction="20000"/>
          </a:bodyPr>
          <a:lstStyle/>
          <a:p>
            <a:r>
              <a:rPr lang="en-US" dirty="0"/>
              <a:t>When selecting a reel, choose one that is the right </a:t>
            </a:r>
            <a:r>
              <a:rPr lang="en-US" dirty="0" smtClean="0"/>
              <a:t>general size </a:t>
            </a:r>
            <a:r>
              <a:rPr lang="en-US" dirty="0"/>
              <a:t>for the kind of fishing you plan to do. </a:t>
            </a:r>
            <a:endParaRPr lang="en-US" dirty="0" smtClean="0"/>
          </a:p>
          <a:p>
            <a:r>
              <a:rPr lang="en-US" dirty="0" smtClean="0"/>
              <a:t>It </a:t>
            </a:r>
            <a:r>
              <a:rPr lang="en-US" dirty="0"/>
              <a:t>should have </a:t>
            </a:r>
            <a:r>
              <a:rPr lang="en-US" dirty="0" smtClean="0"/>
              <a:t>the capacity </a:t>
            </a:r>
            <a:r>
              <a:rPr lang="en-US" dirty="0"/>
              <a:t>to hold the selected line and some backing (the line </a:t>
            </a:r>
            <a:r>
              <a:rPr lang="en-US" dirty="0" smtClean="0"/>
              <a:t>that goes </a:t>
            </a:r>
            <a:r>
              <a:rPr lang="en-US" dirty="0"/>
              <a:t>on the reel before the fly line). </a:t>
            </a:r>
            <a:endParaRPr lang="en-US" dirty="0" smtClean="0"/>
          </a:p>
          <a:p>
            <a:pPr lvl="1"/>
            <a:r>
              <a:rPr lang="en-US" dirty="0" smtClean="0"/>
              <a:t>Manufacturers </a:t>
            </a:r>
            <a:r>
              <a:rPr lang="en-US" dirty="0"/>
              <a:t>will </a:t>
            </a:r>
            <a:r>
              <a:rPr lang="en-US" dirty="0" smtClean="0"/>
              <a:t>indicate a </a:t>
            </a:r>
            <a:r>
              <a:rPr lang="en-US" dirty="0"/>
              <a:t>reel’s line capacity somewhere on the packaging. </a:t>
            </a:r>
            <a:endParaRPr lang="en-US" dirty="0" smtClean="0"/>
          </a:p>
          <a:p>
            <a:pPr lvl="1"/>
            <a:r>
              <a:rPr lang="en-US" dirty="0" smtClean="0"/>
              <a:t>For instance, the </a:t>
            </a:r>
            <a:r>
              <a:rPr lang="en-US" dirty="0"/>
              <a:t>manufacturer might state that a reel is designed for a </a:t>
            </a:r>
            <a:r>
              <a:rPr lang="en-US" dirty="0" smtClean="0"/>
              <a:t>WF5F line </a:t>
            </a:r>
            <a:r>
              <a:rPr lang="en-US" dirty="0"/>
              <a:t>with 100 yards of backing. </a:t>
            </a:r>
            <a:endParaRPr lang="en-US" dirty="0" smtClean="0"/>
          </a:p>
          <a:p>
            <a:pPr lvl="1"/>
            <a:r>
              <a:rPr lang="en-US" dirty="0" smtClean="0"/>
              <a:t>This </a:t>
            </a:r>
            <a:r>
              <a:rPr lang="en-US" dirty="0"/>
              <a:t>means you could use a </a:t>
            </a:r>
            <a:r>
              <a:rPr lang="en-US" dirty="0" smtClean="0"/>
              <a:t>little heavier </a:t>
            </a:r>
            <a:r>
              <a:rPr lang="en-US" dirty="0"/>
              <a:t>line with a little less backing or a lighter line with </a:t>
            </a:r>
            <a:r>
              <a:rPr lang="en-US" dirty="0" smtClean="0"/>
              <a:t>more backing</a:t>
            </a:r>
            <a:r>
              <a:rPr lang="en-US" dirty="0"/>
              <a:t>. </a:t>
            </a:r>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6589" y="1901949"/>
            <a:ext cx="4733855" cy="2529232"/>
          </a:xfrm>
          <a:prstGeom prst="rect">
            <a:avLst/>
          </a:prstGeom>
        </p:spPr>
      </p:pic>
    </p:spTree>
    <p:extLst>
      <p:ext uri="{BB962C8B-B14F-4D97-AF65-F5344CB8AC3E}">
        <p14:creationId xmlns:p14="http://schemas.microsoft.com/office/powerpoint/2010/main" val="1374565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Fly Reels</a:t>
            </a:r>
            <a:endParaRPr lang="en-US" dirty="0"/>
          </a:p>
        </p:txBody>
      </p:sp>
      <p:sp>
        <p:nvSpPr>
          <p:cNvPr id="3" name="Content Placeholder 2"/>
          <p:cNvSpPr>
            <a:spLocks noGrp="1"/>
          </p:cNvSpPr>
          <p:nvPr>
            <p:ph idx="1"/>
          </p:nvPr>
        </p:nvSpPr>
        <p:spPr>
          <a:xfrm>
            <a:off x="601671" y="4192525"/>
            <a:ext cx="8085130" cy="2137869"/>
          </a:xfrm>
        </p:spPr>
        <p:txBody>
          <a:bodyPr>
            <a:normAutofit lnSpcReduction="10000"/>
          </a:bodyPr>
          <a:lstStyle/>
          <a:p>
            <a:r>
              <a:rPr lang="en-US" dirty="0" smtClean="0"/>
              <a:t>If </a:t>
            </a:r>
            <a:r>
              <a:rPr lang="en-US" dirty="0"/>
              <a:t>you plan to fish in salt water, make sure </a:t>
            </a:r>
            <a:r>
              <a:rPr lang="en-US" dirty="0" smtClean="0"/>
              <a:t>that the </a:t>
            </a:r>
            <a:r>
              <a:rPr lang="en-US" dirty="0"/>
              <a:t>reel you choose is designed for this kind of use. It should </a:t>
            </a:r>
            <a:r>
              <a:rPr lang="en-US" dirty="0" smtClean="0"/>
              <a:t>be made </a:t>
            </a:r>
            <a:r>
              <a:rPr lang="en-US" dirty="0"/>
              <a:t>of corrosion-resistant material such as anodized </a:t>
            </a:r>
            <a:r>
              <a:rPr lang="en-US" dirty="0" smtClean="0"/>
              <a:t>aluminum for </a:t>
            </a:r>
            <a:r>
              <a:rPr lang="en-US" dirty="0"/>
              <a:t>the frame and stainless steel for the inner workings. </a:t>
            </a: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415" y="1784399"/>
            <a:ext cx="5813642" cy="2290575"/>
          </a:xfrm>
          <a:prstGeom prst="rect">
            <a:avLst/>
          </a:prstGeom>
        </p:spPr>
      </p:pic>
    </p:spTree>
    <p:extLst>
      <p:ext uri="{BB962C8B-B14F-4D97-AF65-F5344CB8AC3E}">
        <p14:creationId xmlns:p14="http://schemas.microsoft.com/office/powerpoint/2010/main" val="2020266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Fly Reels</a:t>
            </a:r>
            <a:endParaRPr lang="en-US" dirty="0"/>
          </a:p>
        </p:txBody>
      </p:sp>
      <p:sp>
        <p:nvSpPr>
          <p:cNvPr id="3" name="Content Placeholder 2"/>
          <p:cNvSpPr>
            <a:spLocks noGrp="1"/>
          </p:cNvSpPr>
          <p:nvPr>
            <p:ph idx="1"/>
          </p:nvPr>
        </p:nvSpPr>
        <p:spPr>
          <a:xfrm>
            <a:off x="601671" y="1901949"/>
            <a:ext cx="4733854" cy="4428445"/>
          </a:xfrm>
        </p:spPr>
        <p:txBody>
          <a:bodyPr>
            <a:normAutofit fontScale="77500" lnSpcReduction="20000"/>
          </a:bodyPr>
          <a:lstStyle/>
          <a:p>
            <a:r>
              <a:rPr lang="en-US" dirty="0" smtClean="0"/>
              <a:t>Next</a:t>
            </a:r>
            <a:r>
              <a:rPr lang="en-US" dirty="0"/>
              <a:t>, decide which hand you will use to reel </a:t>
            </a:r>
            <a:r>
              <a:rPr lang="en-US" dirty="0" smtClean="0"/>
              <a:t>in line</a:t>
            </a:r>
            <a:r>
              <a:rPr lang="en-US" dirty="0"/>
              <a:t>. </a:t>
            </a:r>
            <a:endParaRPr lang="en-US" dirty="0" smtClean="0"/>
          </a:p>
          <a:p>
            <a:r>
              <a:rPr lang="en-US" dirty="0" smtClean="0"/>
              <a:t>Some </a:t>
            </a:r>
            <a:r>
              <a:rPr lang="en-US" dirty="0"/>
              <a:t>anglers prefer to cast and reel with </a:t>
            </a:r>
            <a:r>
              <a:rPr lang="en-US" dirty="0" smtClean="0"/>
              <a:t>the same </a:t>
            </a:r>
            <a:r>
              <a:rPr lang="en-US" dirty="0"/>
              <a:t>hand—which means they have to switch </a:t>
            </a:r>
            <a:r>
              <a:rPr lang="en-US" dirty="0" smtClean="0"/>
              <a:t>rod hands </a:t>
            </a:r>
            <a:r>
              <a:rPr lang="en-US" dirty="0"/>
              <a:t>when they are playing a fish or </a:t>
            </a:r>
            <a:r>
              <a:rPr lang="en-US" dirty="0" smtClean="0"/>
              <a:t>retrieving loose </a:t>
            </a:r>
            <a:r>
              <a:rPr lang="en-US" dirty="0"/>
              <a:t>line—while others cast with one hand </a:t>
            </a:r>
            <a:r>
              <a:rPr lang="en-US" dirty="0" smtClean="0"/>
              <a:t>and reel </a:t>
            </a:r>
            <a:r>
              <a:rPr lang="en-US" dirty="0"/>
              <a:t>with the other. </a:t>
            </a:r>
            <a:endParaRPr lang="en-US" dirty="0" smtClean="0"/>
          </a:p>
          <a:p>
            <a:r>
              <a:rPr lang="en-US" dirty="0" smtClean="0"/>
              <a:t>Most </a:t>
            </a:r>
            <a:r>
              <a:rPr lang="en-US" dirty="0"/>
              <a:t>reels are designed </a:t>
            </a:r>
            <a:r>
              <a:rPr lang="en-US" dirty="0" smtClean="0"/>
              <a:t>for right-hand </a:t>
            </a:r>
            <a:r>
              <a:rPr lang="en-US" dirty="0"/>
              <a:t>retrieve. </a:t>
            </a:r>
            <a:endParaRPr lang="en-US" dirty="0" smtClean="0"/>
          </a:p>
          <a:p>
            <a:r>
              <a:rPr lang="en-US" dirty="0" smtClean="0"/>
              <a:t>Most </a:t>
            </a:r>
            <a:r>
              <a:rPr lang="en-US" dirty="0"/>
              <a:t>smaller reels can </a:t>
            </a:r>
            <a:r>
              <a:rPr lang="en-US" dirty="0" smtClean="0"/>
              <a:t>be changed </a:t>
            </a:r>
            <a:r>
              <a:rPr lang="en-US" dirty="0"/>
              <a:t>over to left-handed retrieve in a </a:t>
            </a:r>
            <a:r>
              <a:rPr lang="en-US" dirty="0" smtClean="0"/>
              <a:t>few simple </a:t>
            </a:r>
            <a:r>
              <a:rPr lang="en-US" dirty="0"/>
              <a:t>steps to change the click </a:t>
            </a:r>
            <a:r>
              <a:rPr lang="en-US" dirty="0" smtClean="0"/>
              <a:t>mechanism, involving </a:t>
            </a:r>
            <a:r>
              <a:rPr lang="en-US" dirty="0"/>
              <a:t>nothing more than a screwdriver.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8230" y="1961856"/>
            <a:ext cx="3429000" cy="3429000"/>
          </a:xfrm>
          <a:prstGeom prst="rect">
            <a:avLst/>
          </a:prstGeom>
        </p:spPr>
      </p:pic>
    </p:spTree>
    <p:extLst>
      <p:ext uri="{BB962C8B-B14F-4D97-AF65-F5344CB8AC3E}">
        <p14:creationId xmlns:p14="http://schemas.microsoft.com/office/powerpoint/2010/main" val="1885266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546" y="919456"/>
            <a:ext cx="7932425" cy="890033"/>
          </a:xfrm>
        </p:spPr>
        <p:txBody>
          <a:bodyPr>
            <a:normAutofit/>
          </a:bodyPr>
          <a:lstStyle/>
          <a:p>
            <a:pPr algn="l"/>
            <a:r>
              <a:rPr lang="en-US" sz="3600" dirty="0" smtClean="0">
                <a:solidFill>
                  <a:schemeClr val="bg1"/>
                </a:solidFill>
                <a:effectLst>
                  <a:outerShdw blurRad="38100" dist="38100" dir="2700000" algn="tl">
                    <a:srgbClr val="000000">
                      <a:alpha val="43137"/>
                    </a:srgbClr>
                  </a:outerShdw>
                </a:effectLst>
              </a:rPr>
              <a:t>Backing</a:t>
            </a:r>
            <a:endParaRPr lang="en-US" sz="3600"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457200" y="1901950"/>
            <a:ext cx="3656685" cy="3020794"/>
          </a:xfrm>
        </p:spPr>
        <p:txBody>
          <a:bodyPr>
            <a:normAutofit fontScale="70000" lnSpcReduction="20000"/>
          </a:bodyPr>
          <a:lstStyle/>
          <a:p>
            <a:r>
              <a:rPr lang="en-US" dirty="0" smtClean="0">
                <a:solidFill>
                  <a:schemeClr val="bg1"/>
                </a:solidFill>
              </a:rPr>
              <a:t>Backing</a:t>
            </a:r>
            <a:r>
              <a:rPr lang="en-US" b="1" dirty="0" smtClean="0">
                <a:solidFill>
                  <a:schemeClr val="bg1"/>
                </a:solidFill>
              </a:rPr>
              <a:t> </a:t>
            </a:r>
            <a:r>
              <a:rPr lang="en-US" dirty="0">
                <a:solidFill>
                  <a:schemeClr val="bg1"/>
                </a:solidFill>
              </a:rPr>
              <a:t>is the line that goes on the reel before the fly line. </a:t>
            </a:r>
            <a:endParaRPr lang="en-US" dirty="0" smtClean="0">
              <a:solidFill>
                <a:schemeClr val="bg1"/>
              </a:solidFill>
            </a:endParaRPr>
          </a:p>
          <a:p>
            <a:r>
              <a:rPr lang="en-US" dirty="0" smtClean="0">
                <a:solidFill>
                  <a:schemeClr val="bg1"/>
                </a:solidFill>
              </a:rPr>
              <a:t>It is </a:t>
            </a:r>
            <a:r>
              <a:rPr lang="en-US" dirty="0">
                <a:solidFill>
                  <a:schemeClr val="bg1"/>
                </a:solidFill>
              </a:rPr>
              <a:t>generally made of polyester fiber of a fine </a:t>
            </a:r>
            <a:r>
              <a:rPr lang="en-US" dirty="0" smtClean="0">
                <a:solidFill>
                  <a:schemeClr val="bg1"/>
                </a:solidFill>
              </a:rPr>
              <a:t>diameter and costs less </a:t>
            </a:r>
            <a:r>
              <a:rPr lang="en-US" dirty="0">
                <a:solidFill>
                  <a:schemeClr val="bg1"/>
                </a:solidFill>
              </a:rPr>
              <a:t>than coated fly line. </a:t>
            </a:r>
            <a:endParaRPr lang="en-US" dirty="0" smtClean="0">
              <a:solidFill>
                <a:schemeClr val="bg1"/>
              </a:solidFill>
            </a:endParaRPr>
          </a:p>
          <a:p>
            <a:r>
              <a:rPr lang="en-US" dirty="0" smtClean="0">
                <a:solidFill>
                  <a:schemeClr val="bg1"/>
                </a:solidFill>
              </a:rPr>
              <a:t>In </a:t>
            </a:r>
            <a:r>
              <a:rPr lang="en-US" dirty="0">
                <a:solidFill>
                  <a:schemeClr val="bg1"/>
                </a:solidFill>
              </a:rPr>
              <a:t>the case of larger reels for </a:t>
            </a:r>
            <a:r>
              <a:rPr lang="en-US" dirty="0" smtClean="0">
                <a:solidFill>
                  <a:schemeClr val="bg1"/>
                </a:solidFill>
              </a:rPr>
              <a:t>bigger fish</a:t>
            </a:r>
            <a:r>
              <a:rPr lang="en-US" dirty="0">
                <a:solidFill>
                  <a:schemeClr val="bg1"/>
                </a:solidFill>
              </a:rPr>
              <a:t>, there may be as much as 300 yards of </a:t>
            </a:r>
            <a:r>
              <a:rPr lang="en-US" dirty="0" smtClean="0">
                <a:solidFill>
                  <a:schemeClr val="bg1"/>
                </a:solidFill>
              </a:rPr>
              <a:t>backing. </a:t>
            </a:r>
            <a:endParaRPr lang="en-US" dirty="0">
              <a:solidFill>
                <a:schemeClr val="bg1"/>
              </a:solidFill>
            </a:endParaRPr>
          </a:p>
        </p:txBody>
      </p:sp>
      <p:sp>
        <p:nvSpPr>
          <p:cNvPr id="5" name="Content Placeholder 4"/>
          <p:cNvSpPr>
            <a:spLocks noGrp="1"/>
          </p:cNvSpPr>
          <p:nvPr>
            <p:ph sz="half" idx="2"/>
          </p:nvPr>
        </p:nvSpPr>
        <p:spPr>
          <a:xfrm>
            <a:off x="457200" y="4337176"/>
            <a:ext cx="8229600" cy="1959914"/>
          </a:xfrm>
        </p:spPr>
        <p:txBody>
          <a:bodyPr>
            <a:normAutofit fontScale="70000" lnSpcReduction="20000"/>
          </a:bodyPr>
          <a:lstStyle/>
          <a:p>
            <a:r>
              <a:rPr lang="en-US" dirty="0">
                <a:solidFill>
                  <a:schemeClr val="bg1"/>
                </a:solidFill>
              </a:rPr>
              <a:t>There are two reasons for using backing. </a:t>
            </a:r>
            <a:endParaRPr lang="en-US" dirty="0" smtClean="0">
              <a:solidFill>
                <a:schemeClr val="bg1"/>
              </a:solidFill>
            </a:endParaRPr>
          </a:p>
          <a:p>
            <a:pPr lvl="1"/>
            <a:r>
              <a:rPr lang="en-US" dirty="0" smtClean="0">
                <a:solidFill>
                  <a:schemeClr val="bg1"/>
                </a:solidFill>
              </a:rPr>
              <a:t>The </a:t>
            </a:r>
            <a:r>
              <a:rPr lang="en-US" dirty="0">
                <a:solidFill>
                  <a:schemeClr val="bg1"/>
                </a:solidFill>
              </a:rPr>
              <a:t>first is that some big fish will run much farther than the length of the fly line. </a:t>
            </a:r>
          </a:p>
          <a:p>
            <a:pPr lvl="1"/>
            <a:r>
              <a:rPr lang="en-US" dirty="0" smtClean="0">
                <a:solidFill>
                  <a:schemeClr val="bg1"/>
                </a:solidFill>
              </a:rPr>
              <a:t>The </a:t>
            </a:r>
            <a:r>
              <a:rPr lang="en-US" dirty="0">
                <a:solidFill>
                  <a:schemeClr val="bg1"/>
                </a:solidFill>
              </a:rPr>
              <a:t>second reason for backing is that the reel spool is generally of fairly small diameter and fly line tends to hold a coiled shape when it comes off the reel. The closer to the spool, the tighter the coils and the harder they are to pull out of the line. With backing on a reel, the fly line comes off in wider coils that are easier to manage</a:t>
            </a:r>
            <a:r>
              <a:rPr lang="en-US" dirty="0" smtClean="0">
                <a:solidFill>
                  <a:schemeClr val="bg1"/>
                </a:solidFill>
              </a:rPr>
              <a:t>.</a:t>
            </a:r>
            <a:endParaRPr lang="en-US"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6590" y="1404154"/>
            <a:ext cx="4724705" cy="2893341"/>
          </a:xfrm>
          <a:prstGeom prst="rect">
            <a:avLst/>
          </a:prstGeom>
        </p:spPr>
      </p:pic>
    </p:spTree>
    <p:extLst>
      <p:ext uri="{BB962C8B-B14F-4D97-AF65-F5344CB8AC3E}">
        <p14:creationId xmlns:p14="http://schemas.microsoft.com/office/powerpoint/2010/main" val="27324064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Leaders</a:t>
            </a:r>
            <a:endParaRPr lang="en-US" dirty="0"/>
          </a:p>
        </p:txBody>
      </p:sp>
      <p:sp>
        <p:nvSpPr>
          <p:cNvPr id="3" name="Content Placeholder 2"/>
          <p:cNvSpPr>
            <a:spLocks noGrp="1"/>
          </p:cNvSpPr>
          <p:nvPr>
            <p:ph sz="half" idx="2"/>
          </p:nvPr>
        </p:nvSpPr>
        <p:spPr>
          <a:xfrm>
            <a:off x="457200" y="1901951"/>
            <a:ext cx="4040188" cy="2748690"/>
          </a:xfrm>
        </p:spPr>
        <p:txBody>
          <a:bodyPr>
            <a:normAutofit fontScale="77500" lnSpcReduction="20000"/>
          </a:bodyPr>
          <a:lstStyle/>
          <a:p>
            <a:pPr algn="l"/>
            <a:r>
              <a:rPr lang="en-US" sz="2300" dirty="0" smtClean="0"/>
              <a:t>The </a:t>
            </a:r>
            <a:r>
              <a:rPr lang="en-US" sz="2300" dirty="0"/>
              <a:t>leader is a transparent plastic line tied between the end </a:t>
            </a:r>
            <a:r>
              <a:rPr lang="en-US" sz="2300" dirty="0" smtClean="0"/>
              <a:t>of the </a:t>
            </a:r>
            <a:r>
              <a:rPr lang="en-US" sz="2300" dirty="0"/>
              <a:t>fly line and the fly. </a:t>
            </a:r>
            <a:endParaRPr lang="en-US" sz="2300" dirty="0" smtClean="0"/>
          </a:p>
          <a:p>
            <a:pPr algn="l"/>
            <a:r>
              <a:rPr lang="en-US" sz="2300" dirty="0" smtClean="0"/>
              <a:t>It </a:t>
            </a:r>
            <a:r>
              <a:rPr lang="en-US" sz="2300" dirty="0"/>
              <a:t>is often tapered to a very fine </a:t>
            </a:r>
            <a:r>
              <a:rPr lang="en-US" sz="2300" dirty="0" smtClean="0"/>
              <a:t>point to </a:t>
            </a:r>
            <a:r>
              <a:rPr lang="en-US" sz="2300" dirty="0"/>
              <a:t>which the fly is tied. </a:t>
            </a:r>
            <a:endParaRPr lang="en-US" sz="2300" dirty="0" smtClean="0"/>
          </a:p>
          <a:p>
            <a:pPr algn="l"/>
            <a:r>
              <a:rPr lang="en-US" sz="2300" dirty="0" smtClean="0"/>
              <a:t>Leaders </a:t>
            </a:r>
            <a:r>
              <a:rPr lang="en-US" sz="2300" dirty="0"/>
              <a:t>are supple, so they do </a:t>
            </a:r>
            <a:r>
              <a:rPr lang="en-US" sz="2300" dirty="0" smtClean="0"/>
              <a:t>not hinder </a:t>
            </a:r>
            <a:r>
              <a:rPr lang="en-US" sz="2300" dirty="0"/>
              <a:t>the natural action of a fly. Smaller flies call for finer leaders</a:t>
            </a:r>
            <a:r>
              <a:rPr lang="en-US" sz="2300" dirty="0" smtClean="0"/>
              <a:t>.</a:t>
            </a:r>
          </a:p>
          <a:p>
            <a:pPr algn="l"/>
            <a:r>
              <a:rPr lang="en-US" sz="2300" dirty="0" smtClean="0"/>
              <a:t>They </a:t>
            </a:r>
            <a:r>
              <a:rPr lang="en-US" sz="2300" dirty="0"/>
              <a:t>are transparent so </a:t>
            </a:r>
            <a:r>
              <a:rPr lang="en-US" sz="2300" dirty="0" smtClean="0"/>
              <a:t>that they </a:t>
            </a:r>
            <a:r>
              <a:rPr lang="en-US" sz="2300" dirty="0"/>
              <a:t>are hard for a fish to see. </a:t>
            </a:r>
            <a:endParaRPr lang="en-US" sz="2300" dirty="0" smtClean="0"/>
          </a:p>
          <a:p>
            <a:pPr algn="l"/>
            <a:endParaRPr lang="en-US" dirty="0"/>
          </a:p>
        </p:txBody>
      </p:sp>
      <p:sp>
        <p:nvSpPr>
          <p:cNvPr id="8" name="Content Placeholder 7"/>
          <p:cNvSpPr>
            <a:spLocks noGrp="1"/>
          </p:cNvSpPr>
          <p:nvPr>
            <p:ph sz="quarter" idx="4"/>
          </p:nvPr>
        </p:nvSpPr>
        <p:spPr>
          <a:xfrm>
            <a:off x="457201" y="4345230"/>
            <a:ext cx="8468632" cy="2443279"/>
          </a:xfrm>
        </p:spPr>
        <p:txBody>
          <a:bodyPr>
            <a:normAutofit fontScale="70000" lnSpcReduction="20000"/>
          </a:bodyPr>
          <a:lstStyle/>
          <a:p>
            <a:pPr algn="l"/>
            <a:r>
              <a:rPr lang="en-US" sz="2600" dirty="0"/>
              <a:t>Usually they are 6 to 12 feet in length. In general, clearer water demands longer leaders. </a:t>
            </a:r>
          </a:p>
          <a:p>
            <a:pPr algn="l"/>
            <a:r>
              <a:rPr lang="en-US" sz="2600" dirty="0"/>
              <a:t>A leader that is too short will cause the fly line to land too close to fish and possibly alarm them. </a:t>
            </a:r>
          </a:p>
          <a:p>
            <a:pPr algn="l"/>
            <a:r>
              <a:rPr lang="en-US" sz="2600" dirty="0"/>
              <a:t>A leader that is too long may be difficult to control, especially under windy conditions on brushy streams. </a:t>
            </a:r>
          </a:p>
          <a:p>
            <a:pPr algn="l"/>
            <a:r>
              <a:rPr lang="en-US" sz="2600" dirty="0"/>
              <a:t>With a proper cast a leader would efficiently transmit the flow of energy all the way down to the tippet, which would straighten out and allow the fly to fall gently on the water.</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7388" y="1557716"/>
            <a:ext cx="4428445" cy="2711916"/>
          </a:xfrm>
          <a:prstGeom prst="rect">
            <a:avLst/>
          </a:prstGeom>
        </p:spPr>
      </p:pic>
    </p:spTree>
    <p:extLst>
      <p:ext uri="{BB962C8B-B14F-4D97-AF65-F5344CB8AC3E}">
        <p14:creationId xmlns:p14="http://schemas.microsoft.com/office/powerpoint/2010/main" val="1932229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75" y="1138425"/>
            <a:ext cx="7940660" cy="763525"/>
          </a:xfrm>
        </p:spPr>
        <p:txBody>
          <a:bodyPr>
            <a:normAutofit/>
          </a:bodyPr>
          <a:lstStyle/>
          <a:p>
            <a:r>
              <a:rPr lang="en-US" dirty="0" smtClean="0"/>
              <a:t>Requirements</a:t>
            </a:r>
            <a:endParaRPr lang="en-US" dirty="0"/>
          </a:p>
        </p:txBody>
      </p:sp>
      <p:sp>
        <p:nvSpPr>
          <p:cNvPr id="3" name="Content Placeholder 2"/>
          <p:cNvSpPr>
            <a:spLocks noGrp="1"/>
          </p:cNvSpPr>
          <p:nvPr>
            <p:ph idx="1"/>
          </p:nvPr>
        </p:nvSpPr>
        <p:spPr>
          <a:xfrm>
            <a:off x="754375" y="2054654"/>
            <a:ext cx="7635250" cy="3970331"/>
          </a:xfrm>
        </p:spPr>
        <p:txBody>
          <a:bodyPr>
            <a:normAutofit/>
          </a:bodyPr>
          <a:lstStyle/>
          <a:p>
            <a:pPr lvl="0" eaLnBrk="0" fontAlgn="base" hangingPunct="0">
              <a:spcBef>
                <a:spcPct val="0"/>
              </a:spcBef>
              <a:spcAft>
                <a:spcPct val="0"/>
              </a:spcAft>
              <a:buFont typeface="+mj-lt"/>
              <a:buAutoNum type="arabicPeriod" startAt="6"/>
            </a:pPr>
            <a:r>
              <a:rPr lang="en-US" altLang="en-US" sz="1900" dirty="0" smtClean="0"/>
              <a:t>Go </a:t>
            </a:r>
            <a:r>
              <a:rPr lang="en-US" altLang="en-US" sz="1900" dirty="0"/>
              <a:t>to a suitable fishing location and what fish may be eating both above and beneath the water's surface. Look for flying insects and some that may be on or beneath the water's surface. Explain the importance of matching the hatch. </a:t>
            </a:r>
          </a:p>
          <a:p>
            <a:pPr lvl="0" eaLnBrk="0" fontAlgn="base" hangingPunct="0">
              <a:spcBef>
                <a:spcPct val="0"/>
              </a:spcBef>
              <a:spcAft>
                <a:spcPct val="0"/>
              </a:spcAft>
              <a:buFont typeface="+mj-lt"/>
              <a:buAutoNum type="arabicPeriod" startAt="6"/>
            </a:pPr>
            <a:r>
              <a:rPr lang="en-US" altLang="en-US" sz="1900" dirty="0"/>
              <a:t>Do the following: </a:t>
            </a:r>
          </a:p>
          <a:p>
            <a:pPr marL="800100" lvl="1" indent="-342900" eaLnBrk="0" fontAlgn="base" hangingPunct="0">
              <a:spcBef>
                <a:spcPct val="0"/>
              </a:spcBef>
              <a:spcAft>
                <a:spcPct val="0"/>
              </a:spcAft>
              <a:buFont typeface="+mj-lt"/>
              <a:buAutoNum type="alphaLcPeriod"/>
            </a:pPr>
            <a:r>
              <a:rPr lang="en-US" altLang="en-US" sz="1900" dirty="0"/>
              <a:t>Explain the importance of practicing Leave No Trace techniques. Discuss the positive effects of Leave No Trace on fishing resources. </a:t>
            </a:r>
          </a:p>
          <a:p>
            <a:pPr marL="800100" lvl="1" indent="-342900" eaLnBrk="0" fontAlgn="base" hangingPunct="0">
              <a:spcBef>
                <a:spcPct val="0"/>
              </a:spcBef>
              <a:spcAft>
                <a:spcPct val="0"/>
              </a:spcAft>
              <a:buFont typeface="+mj-lt"/>
              <a:buAutoNum type="alphaLcPeriod"/>
            </a:pPr>
            <a:r>
              <a:rPr lang="en-US" altLang="en-US" sz="1900" dirty="0"/>
              <a:t>Discuss the meaning and importance of catch and release. Describe how to properly release a fish safely to the water. </a:t>
            </a:r>
          </a:p>
          <a:p>
            <a:pPr lvl="0" eaLnBrk="0" fontAlgn="base" hangingPunct="0">
              <a:spcBef>
                <a:spcPct val="0"/>
              </a:spcBef>
              <a:spcAft>
                <a:spcPct val="0"/>
              </a:spcAft>
              <a:buFont typeface="+mj-lt"/>
              <a:buAutoNum type="arabicPeriod" startAt="6"/>
            </a:pPr>
            <a:r>
              <a:rPr lang="en-US" altLang="en-US" sz="1900" dirty="0"/>
              <a:t>Obtain and review a copy of the regulations affecting game fishing where you live or where you pan to fish. Explain why they were adopted and what is accomplished by following them. </a:t>
            </a:r>
            <a:endParaRPr lang="en-US" altLang="en-US" sz="1900" dirty="0">
              <a:solidFill>
                <a:schemeClr val="tx1"/>
              </a:solidFill>
              <a:latin typeface="Arial" panose="020B0604020202020204" pitchFamily="34" charset="0"/>
            </a:endParaRPr>
          </a:p>
          <a:p>
            <a:endParaRPr lang="en-US" dirty="0" smtClean="0"/>
          </a:p>
          <a:p>
            <a:endParaRPr lang="en-US" dirty="0" smtClean="0"/>
          </a:p>
          <a:p>
            <a:endParaRPr lang="en-US" dirty="0"/>
          </a:p>
        </p:txBody>
      </p:sp>
      <p:pic>
        <p:nvPicPr>
          <p:cNvPr id="5" name="Picture 4"/>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5400000">
            <a:off x="3609583" y="1062072"/>
            <a:ext cx="904777" cy="916230"/>
          </a:xfrm>
          <a:prstGeom prst="rect">
            <a:avLst/>
          </a:prstGeom>
        </p:spPr>
      </p:pic>
      <p:sp>
        <p:nvSpPr>
          <p:cNvPr id="7" name="Rectangle 2"/>
          <p:cNvSpPr>
            <a:spLocks noChangeArrowheads="1"/>
          </p:cNvSpPr>
          <p:nvPr/>
        </p:nvSpPr>
        <p:spPr bwMode="auto">
          <a:xfrm>
            <a:off x="0" y="0"/>
            <a:ext cx="9144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13390504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Avoiding Leader Problems</a:t>
            </a:r>
            <a:endParaRPr lang="en-US" dirty="0"/>
          </a:p>
        </p:txBody>
      </p:sp>
      <p:sp>
        <p:nvSpPr>
          <p:cNvPr id="3" name="Content Placeholder 2"/>
          <p:cNvSpPr>
            <a:spLocks noGrp="1"/>
          </p:cNvSpPr>
          <p:nvPr>
            <p:ph idx="1"/>
          </p:nvPr>
        </p:nvSpPr>
        <p:spPr>
          <a:xfrm>
            <a:off x="601671" y="1749245"/>
            <a:ext cx="6413609" cy="5108755"/>
          </a:xfrm>
        </p:spPr>
        <p:txBody>
          <a:bodyPr>
            <a:normAutofit fontScale="70000" lnSpcReduction="20000"/>
          </a:bodyPr>
          <a:lstStyle/>
          <a:p>
            <a:r>
              <a:rPr lang="en-US" dirty="0" smtClean="0"/>
              <a:t>It </a:t>
            </a:r>
            <a:r>
              <a:rPr lang="en-US" dirty="0"/>
              <a:t>is possible that more hooked fish are lost </a:t>
            </a:r>
            <a:r>
              <a:rPr lang="en-US" dirty="0" smtClean="0"/>
              <a:t>because of </a:t>
            </a:r>
            <a:r>
              <a:rPr lang="en-US" dirty="0"/>
              <a:t>leader problems than for any other reason. </a:t>
            </a:r>
            <a:endParaRPr lang="en-US" dirty="0" smtClean="0"/>
          </a:p>
          <a:p>
            <a:r>
              <a:rPr lang="en-US" dirty="0" smtClean="0"/>
              <a:t>Many fish </a:t>
            </a:r>
            <a:r>
              <a:rPr lang="en-US" dirty="0"/>
              <a:t>are never hooked in the first place </a:t>
            </a:r>
            <a:r>
              <a:rPr lang="en-US" dirty="0" smtClean="0"/>
              <a:t>because the </a:t>
            </a:r>
            <a:r>
              <a:rPr lang="en-US" dirty="0"/>
              <a:t>fisherman was using the wrong leader, one </a:t>
            </a:r>
            <a:r>
              <a:rPr lang="en-US" dirty="0" smtClean="0"/>
              <a:t>that made </a:t>
            </a:r>
            <a:r>
              <a:rPr lang="en-US" dirty="0"/>
              <a:t>it impossible to cast properly or one </a:t>
            </a:r>
            <a:r>
              <a:rPr lang="en-US" dirty="0" smtClean="0"/>
              <a:t>that did </a:t>
            </a:r>
            <a:r>
              <a:rPr lang="en-US" dirty="0"/>
              <a:t>not allow the fly to behave like a natural prey.</a:t>
            </a:r>
          </a:p>
          <a:p>
            <a:r>
              <a:rPr lang="en-US" dirty="0"/>
              <a:t>Leaders become damaged during a day </a:t>
            </a:r>
            <a:r>
              <a:rPr lang="en-US" dirty="0" smtClean="0"/>
              <a:t>of fishing by picking </a:t>
            </a:r>
            <a:r>
              <a:rPr lang="en-US" dirty="0"/>
              <a:t>up nicks from rocks or </a:t>
            </a:r>
            <a:r>
              <a:rPr lang="en-US" dirty="0" smtClean="0"/>
              <a:t>branches or </a:t>
            </a:r>
            <a:r>
              <a:rPr lang="en-US" dirty="0"/>
              <a:t>become knotted when the </a:t>
            </a:r>
            <a:r>
              <a:rPr lang="en-US" dirty="0" smtClean="0"/>
              <a:t>angler makes </a:t>
            </a:r>
            <a:r>
              <a:rPr lang="en-US" dirty="0"/>
              <a:t>a poor cast and throws what is called a </a:t>
            </a:r>
            <a:r>
              <a:rPr lang="en-US" dirty="0" smtClean="0"/>
              <a:t>tailing loop</a:t>
            </a:r>
            <a:r>
              <a:rPr lang="en-US" dirty="0"/>
              <a:t>. </a:t>
            </a:r>
            <a:endParaRPr lang="en-US" dirty="0" smtClean="0"/>
          </a:p>
          <a:p>
            <a:pPr lvl="1"/>
            <a:r>
              <a:rPr lang="en-US" dirty="0" smtClean="0"/>
              <a:t>These </a:t>
            </a:r>
            <a:r>
              <a:rPr lang="en-US" dirty="0"/>
              <a:t>wind knots can decrease the </a:t>
            </a:r>
            <a:r>
              <a:rPr lang="en-US" dirty="0" smtClean="0"/>
              <a:t>breaking strength </a:t>
            </a:r>
            <a:r>
              <a:rPr lang="en-US" dirty="0"/>
              <a:t>of a leader by as much as 50 percent.</a:t>
            </a:r>
          </a:p>
          <a:p>
            <a:pPr lvl="1"/>
            <a:r>
              <a:rPr lang="en-US" dirty="0" smtClean="0"/>
              <a:t>Leaders </a:t>
            </a:r>
            <a:r>
              <a:rPr lang="en-US" dirty="0"/>
              <a:t>should be inspected for such knots </a:t>
            </a:r>
            <a:r>
              <a:rPr lang="en-US" dirty="0" smtClean="0"/>
              <a:t>and damage</a:t>
            </a:r>
            <a:r>
              <a:rPr lang="en-US" dirty="0"/>
              <a:t>. </a:t>
            </a:r>
            <a:endParaRPr lang="en-US" dirty="0" smtClean="0"/>
          </a:p>
          <a:p>
            <a:pPr lvl="1"/>
            <a:r>
              <a:rPr lang="en-US" dirty="0" smtClean="0"/>
              <a:t>If </a:t>
            </a:r>
            <a:r>
              <a:rPr lang="en-US" dirty="0"/>
              <a:t>you find a knot, take it out of the </a:t>
            </a:r>
            <a:r>
              <a:rPr lang="en-US" dirty="0" smtClean="0"/>
              <a:t>leader. </a:t>
            </a:r>
          </a:p>
          <a:p>
            <a:r>
              <a:rPr lang="en-US" dirty="0" smtClean="0"/>
              <a:t>If </a:t>
            </a:r>
            <a:r>
              <a:rPr lang="en-US" dirty="0"/>
              <a:t>the leader looks frayed, repair the </a:t>
            </a:r>
            <a:r>
              <a:rPr lang="en-US" dirty="0" smtClean="0"/>
              <a:t>damaged section </a:t>
            </a:r>
            <a:r>
              <a:rPr lang="en-US" dirty="0"/>
              <a:t>of the leader and tie on new tippet </a:t>
            </a:r>
            <a:r>
              <a:rPr lang="en-US" dirty="0" smtClean="0"/>
              <a:t>material or </a:t>
            </a:r>
            <a:r>
              <a:rPr lang="en-US" dirty="0"/>
              <a:t>replace the entire leader.</a:t>
            </a:r>
          </a:p>
        </p:txBody>
      </p:sp>
      <p:pic>
        <p:nvPicPr>
          <p:cNvPr id="6" name="Picture 5"/>
          <p:cNvPicPr>
            <a:picLocks noChangeAspect="1"/>
          </p:cNvPicPr>
          <p:nvPr/>
        </p:nvPicPr>
        <p:blipFill>
          <a:blip r:embed="rId2"/>
          <a:stretch>
            <a:fillRect/>
          </a:stretch>
        </p:blipFill>
        <p:spPr>
          <a:xfrm>
            <a:off x="7167986" y="207415"/>
            <a:ext cx="1685925" cy="2152650"/>
          </a:xfrm>
          <a:prstGeom prst="rect">
            <a:avLst/>
          </a:prstGeom>
        </p:spPr>
      </p:pic>
      <p:pic>
        <p:nvPicPr>
          <p:cNvPr id="7" name="Picture 6"/>
          <p:cNvPicPr>
            <a:picLocks noChangeAspect="1"/>
          </p:cNvPicPr>
          <p:nvPr/>
        </p:nvPicPr>
        <p:blipFill>
          <a:blip r:embed="rId3"/>
          <a:stretch>
            <a:fillRect/>
          </a:stretch>
        </p:blipFill>
        <p:spPr>
          <a:xfrm>
            <a:off x="7167985" y="2360065"/>
            <a:ext cx="1685925" cy="2152650"/>
          </a:xfrm>
          <a:prstGeom prst="rect">
            <a:avLst/>
          </a:prstGeom>
        </p:spPr>
      </p:pic>
      <p:pic>
        <p:nvPicPr>
          <p:cNvPr id="8" name="Picture 7"/>
          <p:cNvPicPr>
            <a:picLocks noChangeAspect="1"/>
          </p:cNvPicPr>
          <p:nvPr/>
        </p:nvPicPr>
        <p:blipFill>
          <a:blip r:embed="rId4"/>
          <a:stretch>
            <a:fillRect/>
          </a:stretch>
        </p:blipFill>
        <p:spPr>
          <a:xfrm>
            <a:off x="7167985" y="4512715"/>
            <a:ext cx="1685925" cy="2152650"/>
          </a:xfrm>
          <a:prstGeom prst="rect">
            <a:avLst/>
          </a:prstGeom>
        </p:spPr>
      </p:pic>
    </p:spTree>
    <p:extLst>
      <p:ext uri="{BB962C8B-B14F-4D97-AF65-F5344CB8AC3E}">
        <p14:creationId xmlns:p14="http://schemas.microsoft.com/office/powerpoint/2010/main" val="40956838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Tippets</a:t>
            </a:r>
          </a:p>
        </p:txBody>
      </p:sp>
      <p:sp>
        <p:nvSpPr>
          <p:cNvPr id="3" name="Content Placeholder 2"/>
          <p:cNvSpPr>
            <a:spLocks noGrp="1"/>
          </p:cNvSpPr>
          <p:nvPr>
            <p:ph sz="half" idx="2"/>
          </p:nvPr>
        </p:nvSpPr>
        <p:spPr>
          <a:xfrm>
            <a:off x="426380" y="2054657"/>
            <a:ext cx="3994489" cy="2632756"/>
          </a:xfrm>
        </p:spPr>
        <p:txBody>
          <a:bodyPr>
            <a:normAutofit fontScale="85000" lnSpcReduction="20000"/>
          </a:bodyPr>
          <a:lstStyle/>
          <a:p>
            <a:pPr algn="l"/>
            <a:r>
              <a:rPr lang="en-US" dirty="0" smtClean="0"/>
              <a:t>The tippet </a:t>
            </a:r>
            <a:r>
              <a:rPr lang="en-US" dirty="0"/>
              <a:t>is a specific gauge monofilament line that is attached to the end of the leader, to which you tie the fly. The tippet is usually the smallest gauge line on your rig and is virtually invisible to the fish. </a:t>
            </a:r>
            <a:r>
              <a:rPr lang="en-US" dirty="0" smtClean="0"/>
              <a:t>The tippet </a:t>
            </a:r>
            <a:r>
              <a:rPr lang="en-US" dirty="0"/>
              <a:t>is also very flexible and allows your fly to float or swim more naturally</a:t>
            </a:r>
            <a:r>
              <a:rPr lang="en-US" dirty="0" smtClean="0"/>
              <a:t>.</a:t>
            </a:r>
            <a:endParaRPr lang="en-US" dirty="0"/>
          </a:p>
        </p:txBody>
      </p:sp>
      <p:sp>
        <p:nvSpPr>
          <p:cNvPr id="9" name="Content Placeholder 8"/>
          <p:cNvSpPr>
            <a:spLocks noGrp="1"/>
          </p:cNvSpPr>
          <p:nvPr>
            <p:ph sz="quarter" idx="4"/>
          </p:nvPr>
        </p:nvSpPr>
        <p:spPr>
          <a:xfrm>
            <a:off x="434615" y="4544596"/>
            <a:ext cx="8260420" cy="1688081"/>
          </a:xfrm>
        </p:spPr>
        <p:txBody>
          <a:bodyPr>
            <a:normAutofit fontScale="85000" lnSpcReduction="10000"/>
          </a:bodyPr>
          <a:lstStyle/>
          <a:p>
            <a:pPr algn="l"/>
            <a:r>
              <a:rPr lang="en-US" dirty="0"/>
              <a:t>Normally the tippet is 2 to 4 feet in length and matches, or is smaller than, the diameter of the leader's tip. The biggest advantage to using tippet is that it extends the life of the leader. Leaders can be expensive and if you change flies often, little by little the taper of the leader is cut away. By tying on tippet, you can avoid losing taper.  </a:t>
            </a:r>
          </a:p>
          <a:p>
            <a:pPr algn="l"/>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0869" y="1786016"/>
            <a:ext cx="4428445" cy="2711916"/>
          </a:xfrm>
          <a:prstGeom prst="rect">
            <a:avLst/>
          </a:prstGeom>
        </p:spPr>
      </p:pic>
    </p:spTree>
    <p:extLst>
      <p:ext uri="{BB962C8B-B14F-4D97-AF65-F5344CB8AC3E}">
        <p14:creationId xmlns:p14="http://schemas.microsoft.com/office/powerpoint/2010/main" val="29427663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Tippets</a:t>
            </a:r>
            <a:endParaRPr lang="en-US" dirty="0"/>
          </a:p>
        </p:txBody>
      </p:sp>
      <p:sp>
        <p:nvSpPr>
          <p:cNvPr id="3" name="Content Placeholder 2"/>
          <p:cNvSpPr>
            <a:spLocks noGrp="1"/>
          </p:cNvSpPr>
          <p:nvPr>
            <p:ph idx="1"/>
          </p:nvPr>
        </p:nvSpPr>
        <p:spPr>
          <a:xfrm>
            <a:off x="601671" y="4650641"/>
            <a:ext cx="7940660" cy="1838124"/>
          </a:xfrm>
        </p:spPr>
        <p:txBody>
          <a:bodyPr>
            <a:normAutofit/>
          </a:bodyPr>
          <a:lstStyle/>
          <a:p>
            <a:r>
              <a:rPr lang="en-US" sz="2400" dirty="0" smtClean="0"/>
              <a:t>Choose </a:t>
            </a:r>
            <a:r>
              <a:rPr lang="en-US" sz="2400" dirty="0"/>
              <a:t>a tippet fine enough to allow the fly </a:t>
            </a:r>
            <a:r>
              <a:rPr lang="en-US" sz="2400" dirty="0" smtClean="0"/>
              <a:t>to move </a:t>
            </a:r>
            <a:r>
              <a:rPr lang="en-US" sz="2400" dirty="0"/>
              <a:t>naturally and strong enough to hold a fish. </a:t>
            </a:r>
            <a:endParaRPr lang="en-US" sz="2400" dirty="0" smtClean="0"/>
          </a:p>
          <a:p>
            <a:r>
              <a:rPr lang="en-US" sz="2400" dirty="0" smtClean="0"/>
              <a:t>Tippets </a:t>
            </a:r>
            <a:r>
              <a:rPr lang="en-US" sz="2400" dirty="0"/>
              <a:t>are measured by </a:t>
            </a:r>
            <a:r>
              <a:rPr lang="en-US" sz="2400" dirty="0" smtClean="0"/>
              <a:t>diameter and a heavy tippet </a:t>
            </a:r>
            <a:r>
              <a:rPr lang="en-US" sz="2400" dirty="0"/>
              <a:t>is a </a:t>
            </a:r>
            <a:r>
              <a:rPr lang="en-US" sz="2400" dirty="0" smtClean="0"/>
              <a:t>0X while a very </a:t>
            </a:r>
            <a:r>
              <a:rPr lang="en-US" sz="2400" dirty="0"/>
              <a:t>fine </a:t>
            </a:r>
            <a:r>
              <a:rPr lang="en-US" sz="2400" dirty="0" smtClean="0"/>
              <a:t>tippet is </a:t>
            </a:r>
            <a:r>
              <a:rPr lang="en-US" sz="2400" dirty="0"/>
              <a:t>8X.</a:t>
            </a:r>
          </a:p>
        </p:txBody>
      </p:sp>
      <p:pic>
        <p:nvPicPr>
          <p:cNvPr id="10" name="Picture 9"/>
          <p:cNvPicPr>
            <a:picLocks noChangeAspect="1"/>
          </p:cNvPicPr>
          <p:nvPr/>
        </p:nvPicPr>
        <p:blipFill rotWithShape="1">
          <a:blip r:embed="rId2"/>
          <a:srcRect t="11918"/>
          <a:stretch/>
        </p:blipFill>
        <p:spPr>
          <a:xfrm>
            <a:off x="143554" y="1749244"/>
            <a:ext cx="5497381" cy="2727761"/>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0935" y="1749244"/>
            <a:ext cx="3387498" cy="2727762"/>
          </a:xfrm>
          <a:prstGeom prst="rect">
            <a:avLst/>
          </a:prstGeom>
        </p:spPr>
      </p:pic>
    </p:spTree>
    <p:extLst>
      <p:ext uri="{BB962C8B-B14F-4D97-AF65-F5344CB8AC3E}">
        <p14:creationId xmlns:p14="http://schemas.microsoft.com/office/powerpoint/2010/main" val="23217750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Tippets</a:t>
            </a:r>
          </a:p>
        </p:txBody>
      </p:sp>
      <p:sp>
        <p:nvSpPr>
          <p:cNvPr id="3" name="Content Placeholder 2"/>
          <p:cNvSpPr>
            <a:spLocks noGrp="1"/>
          </p:cNvSpPr>
          <p:nvPr>
            <p:ph sz="half" idx="2"/>
          </p:nvPr>
        </p:nvSpPr>
        <p:spPr>
          <a:xfrm>
            <a:off x="457200" y="1901950"/>
            <a:ext cx="4040188" cy="2905125"/>
          </a:xfrm>
        </p:spPr>
        <p:txBody>
          <a:bodyPr>
            <a:normAutofit fontScale="92500"/>
          </a:bodyPr>
          <a:lstStyle/>
          <a:p>
            <a:pPr algn="l"/>
            <a:r>
              <a:rPr lang="en-US" sz="2200" dirty="0"/>
              <a:t>The fly is tied to the end of the tippet. What type of fish you are angling for determines the type and size of the fly. Flies come in all different shapes and sizes that range from very small #28 to large #2. There are still larger flies, but they are categorized on a different scale.</a:t>
            </a:r>
          </a:p>
          <a:p>
            <a:endParaRPr lang="en-US" dirty="0"/>
          </a:p>
          <a:p>
            <a:endParaRPr lang="en-US" dirty="0"/>
          </a:p>
        </p:txBody>
      </p:sp>
      <p:sp>
        <p:nvSpPr>
          <p:cNvPr id="7" name="Content Placeholder 6"/>
          <p:cNvSpPr>
            <a:spLocks noGrp="1"/>
          </p:cNvSpPr>
          <p:nvPr>
            <p:ph sz="quarter" idx="4"/>
          </p:nvPr>
        </p:nvSpPr>
        <p:spPr>
          <a:xfrm>
            <a:off x="448965" y="4807075"/>
            <a:ext cx="8237835" cy="1828730"/>
          </a:xfrm>
        </p:spPr>
        <p:txBody>
          <a:bodyPr>
            <a:normAutofit fontScale="85000" lnSpcReduction="10000"/>
          </a:bodyPr>
          <a:lstStyle/>
          <a:p>
            <a:pPr algn="l"/>
            <a:r>
              <a:rPr lang="en-US" dirty="0"/>
              <a:t>Tippet size and length is critical. A tippet that is too fine for the fly that is being fished will collapse at the end of the cast instead of unfurl. A tippet that is not fine enough will cause the fly to behave unnaturally.</a:t>
            </a:r>
          </a:p>
          <a:p>
            <a:pPr algn="l"/>
            <a:r>
              <a:rPr lang="en-US" dirty="0"/>
              <a:t>While tippet size and strength may vary among manufacturers, this chart describes tippet diameter, pound test of breaking strength, and the appropriate fly size to use.</a:t>
            </a:r>
          </a:p>
          <a:p>
            <a:pPr algn="l"/>
            <a:endParaRPr lang="en-US" dirty="0"/>
          </a:p>
        </p:txBody>
      </p:sp>
      <p:pic>
        <p:nvPicPr>
          <p:cNvPr id="4" name="Picture 3"/>
          <p:cNvPicPr>
            <a:picLocks noChangeAspect="1"/>
          </p:cNvPicPr>
          <p:nvPr/>
        </p:nvPicPr>
        <p:blipFill>
          <a:blip r:embed="rId2"/>
          <a:stretch>
            <a:fillRect/>
          </a:stretch>
        </p:blipFill>
        <p:spPr>
          <a:xfrm>
            <a:off x="4505623" y="1844162"/>
            <a:ext cx="4429125" cy="2905125"/>
          </a:xfrm>
          <a:prstGeom prst="rect">
            <a:avLst/>
          </a:prstGeom>
        </p:spPr>
      </p:pic>
    </p:spTree>
    <p:extLst>
      <p:ext uri="{BB962C8B-B14F-4D97-AF65-F5344CB8AC3E}">
        <p14:creationId xmlns:p14="http://schemas.microsoft.com/office/powerpoint/2010/main" val="389898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86836" y="374900"/>
            <a:ext cx="6260905" cy="916230"/>
          </a:xfrm>
        </p:spPr>
        <p:txBody>
          <a:bodyPr>
            <a:normAutofit/>
          </a:bodyPr>
          <a:lstStyle/>
          <a:p>
            <a:r>
              <a:rPr lang="en-US" dirty="0" smtClean="0"/>
              <a:t>Requirement 3</a:t>
            </a:r>
            <a:endParaRPr lang="en-US" dirty="0"/>
          </a:p>
        </p:txBody>
      </p:sp>
      <p:sp>
        <p:nvSpPr>
          <p:cNvPr id="5" name="Content Placeholder 4"/>
          <p:cNvSpPr>
            <a:spLocks noGrp="1"/>
          </p:cNvSpPr>
          <p:nvPr>
            <p:ph idx="1"/>
          </p:nvPr>
        </p:nvSpPr>
        <p:spPr>
          <a:xfrm>
            <a:off x="2586835" y="1291130"/>
            <a:ext cx="6260905" cy="5292232"/>
          </a:xfrm>
        </p:spPr>
        <p:txBody>
          <a:bodyPr/>
          <a:lstStyle/>
          <a:p>
            <a:pPr lvl="0" eaLnBrk="0" fontAlgn="base" hangingPunct="0">
              <a:spcBef>
                <a:spcPct val="0"/>
              </a:spcBef>
              <a:spcAft>
                <a:spcPct val="0"/>
              </a:spcAft>
              <a:buFont typeface="+mj-lt"/>
              <a:buAutoNum type="arabicPeriod" startAt="3"/>
            </a:pPr>
            <a:r>
              <a:rPr lang="en-US" altLang="en-US" sz="1800" dirty="0"/>
              <a:t>Demonstrate how to tie proper knots to prepare a fly rod for fishing: </a:t>
            </a:r>
          </a:p>
          <a:p>
            <a:pPr marL="800100" lvl="1" indent="-342900" eaLnBrk="0" fontAlgn="base" hangingPunct="0">
              <a:spcBef>
                <a:spcPct val="0"/>
              </a:spcBef>
              <a:spcAft>
                <a:spcPct val="0"/>
              </a:spcAft>
              <a:buFont typeface="+mj-lt"/>
              <a:buAutoNum type="alphaLcPeriod"/>
            </a:pPr>
            <a:r>
              <a:rPr lang="en-US" altLang="en-US" sz="1800" dirty="0"/>
              <a:t>Tie backing to the arbor of a fly reel spool using an arbor knot. </a:t>
            </a:r>
          </a:p>
          <a:p>
            <a:pPr marL="800100" lvl="1" indent="-342900" eaLnBrk="0" fontAlgn="base" hangingPunct="0">
              <a:spcBef>
                <a:spcPct val="0"/>
              </a:spcBef>
              <a:spcAft>
                <a:spcPct val="0"/>
              </a:spcAft>
              <a:buFont typeface="+mj-lt"/>
              <a:buAutoNum type="alphaLcPeriod"/>
            </a:pPr>
            <a:r>
              <a:rPr lang="en-US" altLang="en-US" sz="1800" dirty="0"/>
              <a:t>Tie backing to the fly line using a </a:t>
            </a:r>
            <a:r>
              <a:rPr lang="en-US" altLang="en-US" sz="1800" dirty="0" smtClean="0"/>
              <a:t>nail (tube) </a:t>
            </a:r>
            <a:r>
              <a:rPr lang="en-US" altLang="en-US" sz="1800" dirty="0"/>
              <a:t>knot. </a:t>
            </a:r>
          </a:p>
          <a:p>
            <a:pPr marL="800100" lvl="1" indent="-342900" eaLnBrk="0" fontAlgn="base" hangingPunct="0">
              <a:spcBef>
                <a:spcPct val="0"/>
              </a:spcBef>
              <a:spcAft>
                <a:spcPct val="0"/>
              </a:spcAft>
              <a:buFont typeface="+mj-lt"/>
              <a:buAutoNum type="alphaLcPeriod"/>
            </a:pPr>
            <a:r>
              <a:rPr lang="en-US" altLang="en-US" sz="1800" dirty="0"/>
              <a:t>Attach a leader to the fly line using a </a:t>
            </a:r>
            <a:r>
              <a:rPr lang="en-US" altLang="en-US" sz="1800" dirty="0" smtClean="0"/>
              <a:t>nail (tube) </a:t>
            </a:r>
            <a:r>
              <a:rPr lang="en-US" altLang="en-US" sz="1800" dirty="0"/>
              <a:t>knot or a loop-to-loop connection. </a:t>
            </a:r>
          </a:p>
          <a:p>
            <a:pPr marL="800100" lvl="1" indent="-342900" eaLnBrk="0" fontAlgn="base" hangingPunct="0">
              <a:spcBef>
                <a:spcPct val="0"/>
              </a:spcBef>
              <a:spcAft>
                <a:spcPct val="0"/>
              </a:spcAft>
              <a:buFont typeface="+mj-lt"/>
              <a:buAutoNum type="alphaLcPeriod"/>
            </a:pPr>
            <a:r>
              <a:rPr lang="en-US" altLang="en-US" sz="1800" dirty="0"/>
              <a:t>Add a tippet to a leader using a surgeon's knot or a loop-to-loop connection, </a:t>
            </a:r>
          </a:p>
          <a:p>
            <a:pPr marL="800100" lvl="1" indent="-342900" eaLnBrk="0" fontAlgn="base" hangingPunct="0">
              <a:spcBef>
                <a:spcPct val="0"/>
              </a:spcBef>
              <a:spcAft>
                <a:spcPct val="0"/>
              </a:spcAft>
              <a:buFont typeface="+mj-lt"/>
              <a:buAutoNum type="alphaLcPeriod"/>
            </a:pPr>
            <a:r>
              <a:rPr lang="en-US" altLang="en-US" sz="1800" dirty="0"/>
              <a:t>Tie a fly onto the terminal end of the leader using an improved clinch knot. </a:t>
            </a:r>
          </a:p>
        </p:txBody>
      </p:sp>
      <p:pic>
        <p:nvPicPr>
          <p:cNvPr id="7" name="Picture 6"/>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5400000">
            <a:off x="6410187" y="346347"/>
            <a:ext cx="904777" cy="916230"/>
          </a:xfrm>
          <a:prstGeom prst="rect">
            <a:avLst/>
          </a:prstGeom>
        </p:spPr>
      </p:pic>
    </p:spTree>
    <p:extLst>
      <p:ext uri="{BB962C8B-B14F-4D97-AF65-F5344CB8AC3E}">
        <p14:creationId xmlns:p14="http://schemas.microsoft.com/office/powerpoint/2010/main" val="12900549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43555" y="1138425"/>
            <a:ext cx="5318074" cy="5497380"/>
          </a:xfrm>
        </p:spPr>
      </p:pic>
      <p:sp>
        <p:nvSpPr>
          <p:cNvPr id="3" name="Rectangle 2"/>
          <p:cNvSpPr/>
          <p:nvPr/>
        </p:nvSpPr>
        <p:spPr>
          <a:xfrm>
            <a:off x="5640935" y="2054655"/>
            <a:ext cx="3265278" cy="923330"/>
          </a:xfrm>
          <a:prstGeom prst="rect">
            <a:avLst/>
          </a:prstGeom>
        </p:spPr>
        <p:txBody>
          <a:bodyPr wrap="square">
            <a:spAutoFit/>
          </a:bodyPr>
          <a:lstStyle/>
          <a:p>
            <a:r>
              <a:rPr lang="en-US" b="0" dirty="0">
                <a:solidFill>
                  <a:schemeClr val="bg1"/>
                </a:solidFill>
                <a:latin typeface="+mn-lt"/>
              </a:rPr>
              <a:t>The Arbor Knot is used to attach the fishing line to the “Arbor” or “Spool Center”.</a:t>
            </a:r>
          </a:p>
        </p:txBody>
      </p:sp>
    </p:spTree>
    <p:extLst>
      <p:ext uri="{BB962C8B-B14F-4D97-AF65-F5344CB8AC3E}">
        <p14:creationId xmlns:p14="http://schemas.microsoft.com/office/powerpoint/2010/main" val="39732070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260" y="527605"/>
            <a:ext cx="5019675" cy="6191250"/>
          </a:xfrm>
          <a:prstGeom prst="rect">
            <a:avLst/>
          </a:prstGeom>
        </p:spPr>
      </p:pic>
      <p:sp>
        <p:nvSpPr>
          <p:cNvPr id="5" name="Rectangle 1"/>
          <p:cNvSpPr>
            <a:spLocks noChangeArrowheads="1"/>
          </p:cNvSpPr>
          <p:nvPr/>
        </p:nvSpPr>
        <p:spPr bwMode="auto">
          <a:xfrm>
            <a:off x="5444696" y="1901950"/>
            <a:ext cx="3699304"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bg1"/>
                </a:solidFill>
                <a:effectLst/>
                <a:latin typeface="Arial" panose="020B0604020202020204" pitchFamily="34" charset="0"/>
              </a:rPr>
              <a:t>The nail knot is a very significant fishing knot that is widely used to connect the fly line to the leader.  It is good for joining two lines of different diameters allowing you to attach backing to the fly line and the fly line to the leader, or the tippet. The knot derives its name from the use of a nail that originally acted as a guide for making the knot. However, replacing the nail or a needle with a thin hollow tube or straw, as described below makes the tying easier</a:t>
            </a:r>
          </a:p>
        </p:txBody>
      </p:sp>
      <p:pic>
        <p:nvPicPr>
          <p:cNvPr id="1026" name="Picture 2" descr="Nail Kno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13" y="-892175"/>
            <a:ext cx="1428750"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5266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0402"/>
          <a:stretch/>
        </p:blipFill>
        <p:spPr>
          <a:xfrm>
            <a:off x="4672081" y="1443835"/>
            <a:ext cx="4257658" cy="3206805"/>
          </a:xfrm>
          <a:prstGeom prst="rect">
            <a:avLst/>
          </a:prstGeom>
        </p:spPr>
      </p:pic>
      <p:sp>
        <p:nvSpPr>
          <p:cNvPr id="4" name="Rectangle 3"/>
          <p:cNvSpPr/>
          <p:nvPr/>
        </p:nvSpPr>
        <p:spPr>
          <a:xfrm>
            <a:off x="296260" y="1443835"/>
            <a:ext cx="4275740" cy="4801314"/>
          </a:xfrm>
          <a:prstGeom prst="rect">
            <a:avLst/>
          </a:prstGeom>
        </p:spPr>
        <p:txBody>
          <a:bodyPr wrap="square">
            <a:spAutoFit/>
          </a:bodyPr>
          <a:lstStyle/>
          <a:p>
            <a:r>
              <a:rPr lang="en-US" dirty="0">
                <a:solidFill>
                  <a:schemeClr val="bg1"/>
                </a:solidFill>
              </a:rPr>
              <a:t>The Loop-to-Loop Knot is not really a knot. It is a method of joining or interconnecting</a:t>
            </a:r>
          </a:p>
          <a:p>
            <a:r>
              <a:rPr lang="en-US" dirty="0">
                <a:solidFill>
                  <a:schemeClr val="bg1"/>
                </a:solidFill>
              </a:rPr>
              <a:t>two loops and is often referred to as interlocking loops</a:t>
            </a:r>
            <a:r>
              <a:rPr lang="en-US" dirty="0" smtClean="0">
                <a:solidFill>
                  <a:schemeClr val="bg1"/>
                </a:solidFill>
              </a:rPr>
              <a:t>.</a:t>
            </a:r>
          </a:p>
          <a:p>
            <a:pPr marL="342900" indent="-342900">
              <a:buFont typeface="+mj-lt"/>
              <a:buAutoNum type="arabicPeriod"/>
            </a:pPr>
            <a:r>
              <a:rPr lang="en-US" dirty="0" smtClean="0">
                <a:solidFill>
                  <a:schemeClr val="bg1"/>
                </a:solidFill>
                <a:latin typeface="ProximaNova-Regular"/>
              </a:rPr>
              <a:t>Slip </a:t>
            </a:r>
            <a:r>
              <a:rPr lang="en-US" dirty="0">
                <a:solidFill>
                  <a:schemeClr val="bg1"/>
                </a:solidFill>
                <a:latin typeface="ProximaNova-Regular"/>
              </a:rPr>
              <a:t>one loop over the other loop. (Fly Line in left hand, leader in right hand; Leader loop over Fly Line loop).</a:t>
            </a:r>
          </a:p>
          <a:p>
            <a:pPr marL="342900" indent="-342900">
              <a:buFont typeface="+mj-lt"/>
              <a:buAutoNum type="arabicPeriod"/>
            </a:pPr>
            <a:r>
              <a:rPr lang="en-US" dirty="0" smtClean="0">
                <a:solidFill>
                  <a:schemeClr val="bg1"/>
                </a:solidFill>
                <a:latin typeface="ProximaNova-Regular"/>
              </a:rPr>
              <a:t>Run </a:t>
            </a:r>
            <a:r>
              <a:rPr lang="en-US" dirty="0">
                <a:solidFill>
                  <a:schemeClr val="bg1"/>
                </a:solidFill>
                <a:latin typeface="ProximaNova-Regular"/>
              </a:rPr>
              <a:t>leader line through same Fly Line loop.</a:t>
            </a:r>
          </a:p>
          <a:p>
            <a:pPr marL="342900" indent="-342900">
              <a:buFont typeface="+mj-lt"/>
              <a:buAutoNum type="arabicPeriod"/>
            </a:pPr>
            <a:r>
              <a:rPr lang="en-US" dirty="0" smtClean="0">
                <a:solidFill>
                  <a:schemeClr val="bg1"/>
                </a:solidFill>
                <a:latin typeface="ProximaNova-Regular"/>
              </a:rPr>
              <a:t>Pull </a:t>
            </a:r>
            <a:r>
              <a:rPr lang="en-US" dirty="0">
                <a:solidFill>
                  <a:schemeClr val="bg1"/>
                </a:solidFill>
                <a:latin typeface="ProximaNova-Regular"/>
              </a:rPr>
              <a:t>lines in opposite directions to lock the loops together. Be careful that the loops join together </a:t>
            </a:r>
            <a:r>
              <a:rPr lang="en-US" dirty="0" smtClean="0">
                <a:solidFill>
                  <a:schemeClr val="bg1"/>
                </a:solidFill>
                <a:latin typeface="ProximaNova-Regular"/>
              </a:rPr>
              <a:t>end-to-end and </a:t>
            </a:r>
            <a:r>
              <a:rPr lang="en-US" dirty="0">
                <a:solidFill>
                  <a:schemeClr val="bg1"/>
                </a:solidFill>
                <a:latin typeface="ProximaNova-Regular"/>
              </a:rPr>
              <a:t>that one does not fold back forming a girth hitch. (Fly Line in left hand, leader in right hand; Leader </a:t>
            </a:r>
            <a:r>
              <a:rPr lang="en-US" dirty="0" smtClean="0">
                <a:solidFill>
                  <a:schemeClr val="bg1"/>
                </a:solidFill>
                <a:latin typeface="ProximaNova-Regular"/>
              </a:rPr>
              <a:t>loop over </a:t>
            </a:r>
            <a:r>
              <a:rPr lang="en-US" dirty="0">
                <a:solidFill>
                  <a:schemeClr val="bg1"/>
                </a:solidFill>
                <a:latin typeface="ProximaNova-Regular"/>
              </a:rPr>
              <a:t>Fly Line Loop).</a:t>
            </a:r>
            <a:endParaRPr lang="en-US" dirty="0">
              <a:solidFill>
                <a:schemeClr val="bg1"/>
              </a:solidFill>
            </a:endParaRPr>
          </a:p>
        </p:txBody>
      </p:sp>
    </p:spTree>
    <p:extLst>
      <p:ext uri="{BB962C8B-B14F-4D97-AF65-F5344CB8AC3E}">
        <p14:creationId xmlns:p14="http://schemas.microsoft.com/office/powerpoint/2010/main" val="13394492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5426" y="1596540"/>
            <a:ext cx="5205852" cy="2748690"/>
          </a:xfrm>
          <a:prstGeom prst="rect">
            <a:avLst/>
          </a:prstGeom>
        </p:spPr>
      </p:pic>
      <p:sp>
        <p:nvSpPr>
          <p:cNvPr id="3" name="Rectangle 2"/>
          <p:cNvSpPr/>
          <p:nvPr/>
        </p:nvSpPr>
        <p:spPr>
          <a:xfrm>
            <a:off x="601670" y="4497935"/>
            <a:ext cx="8093365" cy="1200329"/>
          </a:xfrm>
          <a:prstGeom prst="rect">
            <a:avLst/>
          </a:prstGeom>
        </p:spPr>
        <p:txBody>
          <a:bodyPr wrap="square">
            <a:spAutoFit/>
          </a:bodyPr>
          <a:lstStyle/>
          <a:p>
            <a:r>
              <a:rPr lang="en-US" dirty="0">
                <a:solidFill>
                  <a:schemeClr val="bg1"/>
                </a:solidFill>
              </a:rPr>
              <a:t>Based on the square (reef) knot, the surgeon’s knot owes its name to its common use by surgeons to secure the threads in a suture. Though originally a surgical knot it has found wide use in fly fishing to effectively connect the leader to the tippet. It joins 2 lines of equal or unequal diameters as well as lines of different </a:t>
            </a:r>
            <a:r>
              <a:rPr lang="en-US" dirty="0" smtClean="0">
                <a:solidFill>
                  <a:schemeClr val="bg1"/>
                </a:solidFill>
              </a:rPr>
              <a:t>materials.</a:t>
            </a:r>
            <a:endParaRPr lang="en-US" dirty="0">
              <a:solidFill>
                <a:schemeClr val="bg1"/>
              </a:solidFill>
            </a:endParaRPr>
          </a:p>
        </p:txBody>
      </p:sp>
    </p:spTree>
    <p:extLst>
      <p:ext uri="{BB962C8B-B14F-4D97-AF65-F5344CB8AC3E}">
        <p14:creationId xmlns:p14="http://schemas.microsoft.com/office/powerpoint/2010/main" val="6370630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56959" y="1291130"/>
            <a:ext cx="5318125" cy="4535488"/>
          </a:xfrm>
        </p:spPr>
      </p:pic>
      <p:sp>
        <p:nvSpPr>
          <p:cNvPr id="3" name="Rectangle 2"/>
          <p:cNvSpPr/>
          <p:nvPr/>
        </p:nvSpPr>
        <p:spPr>
          <a:xfrm>
            <a:off x="5640934" y="2054655"/>
            <a:ext cx="3323553" cy="2031325"/>
          </a:xfrm>
          <a:prstGeom prst="rect">
            <a:avLst/>
          </a:prstGeom>
        </p:spPr>
        <p:txBody>
          <a:bodyPr wrap="square">
            <a:spAutoFit/>
          </a:bodyPr>
          <a:lstStyle/>
          <a:p>
            <a:r>
              <a:rPr lang="en-US" b="0" dirty="0">
                <a:solidFill>
                  <a:schemeClr val="bg1"/>
                </a:solidFill>
                <a:latin typeface="+mn-lt"/>
              </a:rPr>
              <a:t>The improved clinch </a:t>
            </a:r>
            <a:r>
              <a:rPr lang="en-US" b="0" dirty="0" smtClean="0">
                <a:solidFill>
                  <a:schemeClr val="bg1"/>
                </a:solidFill>
                <a:latin typeface="+mn-lt"/>
              </a:rPr>
              <a:t>knot is </a:t>
            </a:r>
            <a:r>
              <a:rPr lang="en-US" b="0" dirty="0">
                <a:solidFill>
                  <a:schemeClr val="bg1"/>
                </a:solidFill>
                <a:latin typeface="+mn-lt"/>
              </a:rPr>
              <a:t>used for securing a fishing line to the fishing lure, but can also affix fishing line to a swivel, clip, or artificial fly. This is a common knot used by anglers because of its simple tie and strong hold.</a:t>
            </a:r>
          </a:p>
        </p:txBody>
      </p:sp>
    </p:spTree>
    <p:extLst>
      <p:ext uri="{BB962C8B-B14F-4D97-AF65-F5344CB8AC3E}">
        <p14:creationId xmlns:p14="http://schemas.microsoft.com/office/powerpoint/2010/main" val="1182858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75" y="1138425"/>
            <a:ext cx="7940660" cy="763525"/>
          </a:xfrm>
        </p:spPr>
        <p:txBody>
          <a:bodyPr>
            <a:normAutofit/>
          </a:bodyPr>
          <a:lstStyle/>
          <a:p>
            <a:r>
              <a:rPr lang="en-US" dirty="0" smtClean="0"/>
              <a:t>Requirements</a:t>
            </a:r>
            <a:endParaRPr lang="en-US" dirty="0"/>
          </a:p>
        </p:txBody>
      </p:sp>
      <p:sp>
        <p:nvSpPr>
          <p:cNvPr id="3" name="Content Placeholder 2"/>
          <p:cNvSpPr>
            <a:spLocks noGrp="1"/>
          </p:cNvSpPr>
          <p:nvPr>
            <p:ph idx="1"/>
          </p:nvPr>
        </p:nvSpPr>
        <p:spPr>
          <a:xfrm>
            <a:off x="754375" y="2054654"/>
            <a:ext cx="7635250" cy="4275739"/>
          </a:xfrm>
        </p:spPr>
        <p:txBody>
          <a:bodyPr>
            <a:normAutofit/>
          </a:bodyPr>
          <a:lstStyle/>
          <a:p>
            <a:pPr lvl="0" eaLnBrk="0" fontAlgn="base" hangingPunct="0">
              <a:spcBef>
                <a:spcPct val="0"/>
              </a:spcBef>
              <a:spcAft>
                <a:spcPct val="0"/>
              </a:spcAft>
              <a:buFont typeface="+mj-lt"/>
              <a:buAutoNum type="arabicPeriod" startAt="9"/>
            </a:pPr>
            <a:r>
              <a:rPr lang="en-US" altLang="en-US" sz="1800" dirty="0" smtClean="0"/>
              <a:t>Discuss </a:t>
            </a:r>
            <a:r>
              <a:rPr lang="en-US" altLang="en-US" sz="1800" dirty="0"/>
              <a:t>what good sportsmanlike behavior is and how it relates to anglers. Tell how the Outdoor Code of the Boy Scouts of America relates to a fishing enthusiast, including the aspects of littering, trespassing, courteous behavior, and obeying fishing regulations. </a:t>
            </a:r>
          </a:p>
          <a:p>
            <a:pPr lvl="0" eaLnBrk="0" fontAlgn="base" hangingPunct="0">
              <a:spcBef>
                <a:spcPct val="0"/>
              </a:spcBef>
              <a:spcAft>
                <a:spcPct val="0"/>
              </a:spcAft>
              <a:buFont typeface="+mj-lt"/>
              <a:buAutoNum type="arabicPeriod" startAt="9"/>
            </a:pPr>
            <a:r>
              <a:rPr lang="en-US" altLang="en-US" sz="1800" dirty="0"/>
              <a:t>Catch at least one </a:t>
            </a:r>
            <a:r>
              <a:rPr lang="en-US" altLang="en-US" sz="1800" dirty="0" smtClean="0"/>
              <a:t>fish on a fly and identify it. </a:t>
            </a:r>
            <a:endParaRPr lang="en-US" altLang="en-US" sz="1800" dirty="0"/>
          </a:p>
          <a:p>
            <a:pPr lvl="0" eaLnBrk="0" fontAlgn="base" hangingPunct="0">
              <a:spcBef>
                <a:spcPct val="0"/>
              </a:spcBef>
              <a:spcAft>
                <a:spcPct val="0"/>
              </a:spcAft>
              <a:buFont typeface="+mj-lt"/>
              <a:buAutoNum type="arabicPeriod" startAt="9"/>
            </a:pPr>
            <a:r>
              <a:rPr lang="en-US" altLang="en-US" sz="1800" dirty="0"/>
              <a:t>If regulations and health concerns permit, clean and cook a fish you have caught. Otherwise, acquire a fish and cook it. (You do not need to eat your fish.) </a:t>
            </a:r>
          </a:p>
          <a:p>
            <a:pPr lvl="0" eaLnBrk="0" fontAlgn="base" hangingPunct="0">
              <a:spcBef>
                <a:spcPct val="0"/>
              </a:spcBef>
              <a:spcAft>
                <a:spcPct val="0"/>
              </a:spcAft>
              <a:buFont typeface="+mj-lt"/>
              <a:buAutoNum type="arabicPeriod" startAt="9"/>
            </a:pPr>
            <a:endParaRPr lang="en-US" altLang="en-US" sz="1800" dirty="0">
              <a:solidFill>
                <a:schemeClr val="tx1"/>
              </a:solidFill>
            </a:endParaRPr>
          </a:p>
          <a:p>
            <a:endParaRPr lang="en-US" dirty="0" smtClean="0"/>
          </a:p>
          <a:p>
            <a:endParaRPr lang="en-US" dirty="0" smtClean="0"/>
          </a:p>
          <a:p>
            <a:endParaRPr lang="en-US" dirty="0"/>
          </a:p>
        </p:txBody>
      </p:sp>
      <p:pic>
        <p:nvPicPr>
          <p:cNvPr id="5" name="Picture 4"/>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5400000">
            <a:off x="3609583" y="1062072"/>
            <a:ext cx="904777" cy="916230"/>
          </a:xfrm>
          <a:prstGeom prst="rect">
            <a:avLst/>
          </a:prstGeom>
        </p:spPr>
      </p:pic>
      <p:sp>
        <p:nvSpPr>
          <p:cNvPr id="7" name="Rectangle 2"/>
          <p:cNvSpPr>
            <a:spLocks noChangeArrowheads="1"/>
          </p:cNvSpPr>
          <p:nvPr/>
        </p:nvSpPr>
        <p:spPr bwMode="auto">
          <a:xfrm>
            <a:off x="0" y="0"/>
            <a:ext cx="9144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31410700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86836" y="374900"/>
            <a:ext cx="6260905" cy="916230"/>
          </a:xfrm>
        </p:spPr>
        <p:txBody>
          <a:bodyPr>
            <a:normAutofit/>
          </a:bodyPr>
          <a:lstStyle/>
          <a:p>
            <a:r>
              <a:rPr lang="en-US" dirty="0" smtClean="0"/>
              <a:t>Requirement 4</a:t>
            </a:r>
            <a:endParaRPr lang="en-US" dirty="0"/>
          </a:p>
        </p:txBody>
      </p:sp>
      <p:sp>
        <p:nvSpPr>
          <p:cNvPr id="5" name="Content Placeholder 4"/>
          <p:cNvSpPr>
            <a:spLocks noGrp="1"/>
          </p:cNvSpPr>
          <p:nvPr>
            <p:ph idx="1"/>
          </p:nvPr>
        </p:nvSpPr>
        <p:spPr>
          <a:xfrm>
            <a:off x="2586835" y="1291130"/>
            <a:ext cx="6260905" cy="5292232"/>
          </a:xfrm>
        </p:spPr>
        <p:txBody>
          <a:bodyPr/>
          <a:lstStyle/>
          <a:p>
            <a:pPr lvl="0" eaLnBrk="0" fontAlgn="base" hangingPunct="0">
              <a:spcBef>
                <a:spcPct val="0"/>
              </a:spcBef>
              <a:spcAft>
                <a:spcPct val="0"/>
              </a:spcAft>
              <a:buFont typeface="+mj-lt"/>
              <a:buAutoNum type="arabicPeriod" startAt="4"/>
            </a:pPr>
            <a:r>
              <a:rPr lang="en-US" altLang="en-US" sz="1800" dirty="0"/>
              <a:t>Explain how and when each of the following types of flies is used: dry flies, wet flies, nymphs, streamers, bass bugs, poppers , and saltwater flies. Tell what each one imitates. Tie at least two types of the flies mentioned in this requirement. </a:t>
            </a:r>
          </a:p>
        </p:txBody>
      </p:sp>
      <p:pic>
        <p:nvPicPr>
          <p:cNvPr id="7" name="Picture 6"/>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5400000">
            <a:off x="6410187" y="346347"/>
            <a:ext cx="904777" cy="91623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0460" y="3123589"/>
            <a:ext cx="1458301" cy="1848551"/>
          </a:xfrm>
          <a:prstGeom prst="rect">
            <a:avLst/>
          </a:prstGeom>
        </p:spPr>
      </p:pic>
      <p:pic>
        <p:nvPicPr>
          <p:cNvPr id="9" name="Picture 8"/>
          <p:cNvPicPr>
            <a:picLocks noChangeAspect="1"/>
          </p:cNvPicPr>
          <p:nvPr/>
        </p:nvPicPr>
        <p:blipFill>
          <a:blip r:embed="rId4"/>
          <a:stretch>
            <a:fillRect/>
          </a:stretch>
        </p:blipFill>
        <p:spPr>
          <a:xfrm>
            <a:off x="2730905" y="3123591"/>
            <a:ext cx="1980590" cy="184855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705" y="3123590"/>
            <a:ext cx="2462545" cy="1848551"/>
          </a:xfrm>
          <a:prstGeom prst="rect">
            <a:avLst/>
          </a:prstGeom>
        </p:spPr>
      </p:pic>
    </p:spTree>
    <p:extLst>
      <p:ext uri="{BB962C8B-B14F-4D97-AF65-F5344CB8AC3E}">
        <p14:creationId xmlns:p14="http://schemas.microsoft.com/office/powerpoint/2010/main" val="95194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Dry Flies</a:t>
            </a:r>
            <a:endParaRPr lang="en-US" dirty="0"/>
          </a:p>
        </p:txBody>
      </p:sp>
      <p:sp>
        <p:nvSpPr>
          <p:cNvPr id="3" name="Content Placeholder 2"/>
          <p:cNvSpPr>
            <a:spLocks noGrp="1"/>
          </p:cNvSpPr>
          <p:nvPr>
            <p:ph idx="1"/>
          </p:nvPr>
        </p:nvSpPr>
        <p:spPr>
          <a:xfrm>
            <a:off x="601671" y="1901949"/>
            <a:ext cx="4275739" cy="4428445"/>
          </a:xfrm>
        </p:spPr>
        <p:txBody>
          <a:bodyPr>
            <a:normAutofit fontScale="92500" lnSpcReduction="20000"/>
          </a:bodyPr>
          <a:lstStyle/>
          <a:p>
            <a:r>
              <a:rPr lang="en-US" dirty="0" smtClean="0"/>
              <a:t>A </a:t>
            </a:r>
            <a:r>
              <a:rPr lang="en-US" dirty="0"/>
              <a:t>dry fly is designed to land softly on the surface of the water without breaking it and becoming wetted. </a:t>
            </a:r>
            <a:endParaRPr lang="en-US" dirty="0" smtClean="0"/>
          </a:p>
          <a:p>
            <a:r>
              <a:rPr lang="en-US" dirty="0" smtClean="0"/>
              <a:t>It </a:t>
            </a:r>
            <a:r>
              <a:rPr lang="en-US" dirty="0"/>
              <a:t>need not be inherently buoyant. </a:t>
            </a:r>
            <a:endParaRPr lang="en-US" dirty="0" smtClean="0"/>
          </a:p>
          <a:p>
            <a:r>
              <a:rPr lang="en-US" dirty="0" smtClean="0"/>
              <a:t>They </a:t>
            </a:r>
            <a:r>
              <a:rPr lang="en-US" dirty="0"/>
              <a:t>are often oiled or treated with another water repellent. </a:t>
            </a:r>
            <a:endParaRPr lang="en-US" dirty="0" smtClean="0"/>
          </a:p>
          <a:p>
            <a:r>
              <a:rPr lang="en-US" i="1" dirty="0" smtClean="0"/>
              <a:t>Dry </a:t>
            </a:r>
            <a:r>
              <a:rPr lang="en-US" i="1" dirty="0"/>
              <a:t>flies</a:t>
            </a:r>
            <a:r>
              <a:rPr lang="en-US" dirty="0"/>
              <a:t> are generally considered to be freshwater </a:t>
            </a:r>
            <a:r>
              <a:rPr lang="en-US" i="1" dirty="0"/>
              <a:t>flies</a:t>
            </a:r>
            <a:r>
              <a:rPr lang="en-US" dirty="0"/>
              <a: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1596" y="2019908"/>
            <a:ext cx="3753417" cy="4192525"/>
          </a:xfrm>
          <a:prstGeom prst="rect">
            <a:avLst/>
          </a:prstGeom>
        </p:spPr>
      </p:pic>
    </p:spTree>
    <p:extLst>
      <p:ext uri="{BB962C8B-B14F-4D97-AF65-F5344CB8AC3E}">
        <p14:creationId xmlns:p14="http://schemas.microsoft.com/office/powerpoint/2010/main" val="25021465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Wet Flies</a:t>
            </a:r>
            <a:endParaRPr lang="en-US" dirty="0"/>
          </a:p>
        </p:txBody>
      </p:sp>
      <p:sp>
        <p:nvSpPr>
          <p:cNvPr id="3" name="Content Placeholder 2"/>
          <p:cNvSpPr>
            <a:spLocks noGrp="1"/>
          </p:cNvSpPr>
          <p:nvPr>
            <p:ph idx="1"/>
          </p:nvPr>
        </p:nvSpPr>
        <p:spPr>
          <a:xfrm>
            <a:off x="601671" y="1901949"/>
            <a:ext cx="3512214" cy="4428445"/>
          </a:xfrm>
        </p:spPr>
        <p:txBody>
          <a:bodyPr/>
          <a:lstStyle/>
          <a:p>
            <a:r>
              <a:rPr lang="en-US" dirty="0"/>
              <a:t>A </a:t>
            </a:r>
            <a:r>
              <a:rPr lang="en-US" b="1" dirty="0"/>
              <a:t>wet fly</a:t>
            </a:r>
            <a:r>
              <a:rPr lang="en-US" dirty="0"/>
              <a:t> is designed to be fished below the water's </a:t>
            </a:r>
            <a:r>
              <a:rPr lang="en-US" dirty="0" smtClean="0"/>
              <a:t>surface mimicking </a:t>
            </a:r>
            <a:r>
              <a:rPr lang="en-US" dirty="0"/>
              <a:t>a variety of insects and emerging insects.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295" y="1985164"/>
            <a:ext cx="4464277" cy="4345230"/>
          </a:xfrm>
          <a:prstGeom prst="rect">
            <a:avLst/>
          </a:prstGeom>
        </p:spPr>
      </p:pic>
    </p:spTree>
    <p:extLst>
      <p:ext uri="{BB962C8B-B14F-4D97-AF65-F5344CB8AC3E}">
        <p14:creationId xmlns:p14="http://schemas.microsoft.com/office/powerpoint/2010/main" val="27777711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Nymphs</a:t>
            </a:r>
            <a:endParaRPr lang="en-US" dirty="0"/>
          </a:p>
        </p:txBody>
      </p:sp>
      <p:sp>
        <p:nvSpPr>
          <p:cNvPr id="3" name="Content Placeholder 2"/>
          <p:cNvSpPr>
            <a:spLocks noGrp="1"/>
          </p:cNvSpPr>
          <p:nvPr>
            <p:ph idx="1"/>
          </p:nvPr>
        </p:nvSpPr>
        <p:spPr>
          <a:xfrm>
            <a:off x="601671" y="4899695"/>
            <a:ext cx="8093211" cy="1736109"/>
          </a:xfrm>
        </p:spPr>
        <p:txBody>
          <a:bodyPr>
            <a:normAutofit lnSpcReduction="10000"/>
          </a:bodyPr>
          <a:lstStyle/>
          <a:p>
            <a:r>
              <a:rPr lang="en-US" dirty="0" smtClean="0"/>
              <a:t>A </a:t>
            </a:r>
            <a:r>
              <a:rPr lang="en-US" dirty="0"/>
              <a:t>nymph fly is a type of fly fishing fly that imitates the naturally occurring insect larva and </a:t>
            </a:r>
            <a:r>
              <a:rPr lang="en-US" dirty="0" err="1"/>
              <a:t>nymphal</a:t>
            </a:r>
            <a:r>
              <a:rPr lang="en-US" dirty="0"/>
              <a:t> stages of aquatic insects commonly found in streams, rivers, ponds, and lakes.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6015" y="1901949"/>
            <a:ext cx="4917358" cy="2845043"/>
          </a:xfrm>
          <a:prstGeom prst="rect">
            <a:avLst/>
          </a:prstGeom>
        </p:spPr>
      </p:pic>
    </p:spTree>
    <p:extLst>
      <p:ext uri="{BB962C8B-B14F-4D97-AF65-F5344CB8AC3E}">
        <p14:creationId xmlns:p14="http://schemas.microsoft.com/office/powerpoint/2010/main" val="22929573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Streamers</a:t>
            </a:r>
            <a:endParaRPr lang="en-US" dirty="0"/>
          </a:p>
        </p:txBody>
      </p:sp>
      <p:sp>
        <p:nvSpPr>
          <p:cNvPr id="3" name="Content Placeholder 2"/>
          <p:cNvSpPr>
            <a:spLocks noGrp="1"/>
          </p:cNvSpPr>
          <p:nvPr>
            <p:ph idx="1"/>
          </p:nvPr>
        </p:nvSpPr>
        <p:spPr>
          <a:xfrm>
            <a:off x="601671" y="1901949"/>
            <a:ext cx="3817624" cy="4428445"/>
          </a:xfrm>
        </p:spPr>
        <p:txBody>
          <a:bodyPr>
            <a:normAutofit fontScale="85000" lnSpcReduction="10000"/>
          </a:bodyPr>
          <a:lstStyle/>
          <a:p>
            <a:r>
              <a:rPr lang="en-US" dirty="0"/>
              <a:t>Streamers are bigger flies that you fish on an active retrieve, and these flies imitate baitfish, crayfish, leeches, and large aquatic insects like hellgrammites. </a:t>
            </a:r>
            <a:endParaRPr lang="en-US" dirty="0" smtClean="0"/>
          </a:p>
          <a:p>
            <a:r>
              <a:rPr lang="en-US" dirty="0" smtClean="0"/>
              <a:t>Streamers </a:t>
            </a:r>
            <a:r>
              <a:rPr lang="en-US" dirty="0"/>
              <a:t>are the fly-fishing equivalent of conventional lures. </a:t>
            </a:r>
            <a:endParaRPr lang="en-US" dirty="0" smtClean="0"/>
          </a:p>
          <a:p>
            <a:r>
              <a:rPr lang="en-US" dirty="0" smtClean="0"/>
              <a:t>Because the </a:t>
            </a:r>
            <a:r>
              <a:rPr lang="en-US" dirty="0"/>
              <a:t>fly is usually moving, strikes can be explosive.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5805" y="1910569"/>
            <a:ext cx="4196411" cy="4192525"/>
          </a:xfrm>
          <a:prstGeom prst="rect">
            <a:avLst/>
          </a:prstGeom>
        </p:spPr>
      </p:pic>
    </p:spTree>
    <p:extLst>
      <p:ext uri="{BB962C8B-B14F-4D97-AF65-F5344CB8AC3E}">
        <p14:creationId xmlns:p14="http://schemas.microsoft.com/office/powerpoint/2010/main" val="8687135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Bass Bugs</a:t>
            </a:r>
            <a:endParaRPr lang="en-US" dirty="0"/>
          </a:p>
        </p:txBody>
      </p:sp>
      <p:sp>
        <p:nvSpPr>
          <p:cNvPr id="3" name="Content Placeholder 2"/>
          <p:cNvSpPr>
            <a:spLocks noGrp="1"/>
          </p:cNvSpPr>
          <p:nvPr>
            <p:ph idx="1"/>
          </p:nvPr>
        </p:nvSpPr>
        <p:spPr>
          <a:xfrm>
            <a:off x="601671" y="1901949"/>
            <a:ext cx="3664919" cy="4647702"/>
          </a:xfrm>
        </p:spPr>
        <p:txBody>
          <a:bodyPr>
            <a:normAutofit fontScale="85000" lnSpcReduction="20000"/>
          </a:bodyPr>
          <a:lstStyle/>
          <a:p>
            <a:r>
              <a:rPr lang="en-US" dirty="0"/>
              <a:t>Floating bass flies whether constructed of wood, plastic, foam, or deer hair are all lumped into the same category of “bass bugs”. </a:t>
            </a:r>
            <a:endParaRPr lang="en-US" dirty="0" smtClean="0"/>
          </a:p>
          <a:p>
            <a:r>
              <a:rPr lang="en-US" dirty="0" smtClean="0"/>
              <a:t>A </a:t>
            </a:r>
            <a:r>
              <a:rPr lang="en-US" dirty="0"/>
              <a:t>few are tied to imitate specific bass foods like mice, leeches or frogs, but others are ‘attractors’ that try to give the impression of something living and edible. </a:t>
            </a:r>
          </a:p>
        </p:txBody>
      </p:sp>
      <p:pic>
        <p:nvPicPr>
          <p:cNvPr id="5" name="Picture 4"/>
          <p:cNvPicPr>
            <a:picLocks noChangeAspect="1"/>
          </p:cNvPicPr>
          <p:nvPr/>
        </p:nvPicPr>
        <p:blipFill>
          <a:blip r:embed="rId2"/>
          <a:stretch>
            <a:fillRect/>
          </a:stretch>
        </p:blipFill>
        <p:spPr>
          <a:xfrm>
            <a:off x="4419295" y="2051716"/>
            <a:ext cx="4497935" cy="4497935"/>
          </a:xfrm>
          <a:prstGeom prst="rect">
            <a:avLst/>
          </a:prstGeom>
        </p:spPr>
      </p:pic>
    </p:spTree>
    <p:extLst>
      <p:ext uri="{BB962C8B-B14F-4D97-AF65-F5344CB8AC3E}">
        <p14:creationId xmlns:p14="http://schemas.microsoft.com/office/powerpoint/2010/main" val="17197937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Poppers</a:t>
            </a:r>
            <a:endParaRPr lang="en-US" dirty="0"/>
          </a:p>
        </p:txBody>
      </p:sp>
      <p:sp>
        <p:nvSpPr>
          <p:cNvPr id="3" name="Content Placeholder 2"/>
          <p:cNvSpPr>
            <a:spLocks noGrp="1"/>
          </p:cNvSpPr>
          <p:nvPr>
            <p:ph idx="1"/>
          </p:nvPr>
        </p:nvSpPr>
        <p:spPr>
          <a:xfrm>
            <a:off x="601671" y="1901949"/>
            <a:ext cx="4428445" cy="4428445"/>
          </a:xfrm>
        </p:spPr>
        <p:txBody>
          <a:bodyPr>
            <a:normAutofit fontScale="92500" lnSpcReduction="10000"/>
          </a:bodyPr>
          <a:lstStyle/>
          <a:p>
            <a:r>
              <a:rPr lang="en-US" dirty="0"/>
              <a:t>The popper is an effective and proven lure designed to move water using a concave or hollowed nose. </a:t>
            </a:r>
            <a:endParaRPr lang="en-US" dirty="0" smtClean="0"/>
          </a:p>
          <a:p>
            <a:r>
              <a:rPr lang="en-US" dirty="0" smtClean="0"/>
              <a:t>Poppers </a:t>
            </a:r>
            <a:r>
              <a:rPr lang="en-US" dirty="0"/>
              <a:t>aim to simulate any sort of distressed creature that might be moving or struggling on the surface of the water (baitfish, frogs, and insects are the most typical imitations).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0116" y="2054655"/>
            <a:ext cx="3630152" cy="3965243"/>
          </a:xfrm>
          <a:prstGeom prst="rect">
            <a:avLst/>
          </a:prstGeom>
        </p:spPr>
      </p:pic>
    </p:spTree>
    <p:extLst>
      <p:ext uri="{BB962C8B-B14F-4D97-AF65-F5344CB8AC3E}">
        <p14:creationId xmlns:p14="http://schemas.microsoft.com/office/powerpoint/2010/main" val="5322601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Saltwater Flies</a:t>
            </a:r>
            <a:endParaRPr lang="en-US" dirty="0"/>
          </a:p>
        </p:txBody>
      </p:sp>
      <p:sp>
        <p:nvSpPr>
          <p:cNvPr id="3" name="Content Placeholder 2"/>
          <p:cNvSpPr>
            <a:spLocks noGrp="1"/>
          </p:cNvSpPr>
          <p:nvPr>
            <p:ph idx="1"/>
          </p:nvPr>
        </p:nvSpPr>
        <p:spPr/>
        <p:txBody>
          <a:bodyPr/>
          <a:lstStyle/>
          <a:p>
            <a:r>
              <a:rPr lang="en-US" dirty="0"/>
              <a:t>Salt water fly fishing typically employs the use of wet flies resembling baitfish, crabs, shrimp and other forage.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731" y="3466264"/>
            <a:ext cx="3524470" cy="289651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8230" y="3105277"/>
            <a:ext cx="2443127" cy="3257502"/>
          </a:xfrm>
          <a:prstGeom prst="rect">
            <a:avLst/>
          </a:prstGeom>
        </p:spPr>
      </p:pic>
    </p:spTree>
    <p:extLst>
      <p:ext uri="{BB962C8B-B14F-4D97-AF65-F5344CB8AC3E}">
        <p14:creationId xmlns:p14="http://schemas.microsoft.com/office/powerpoint/2010/main" val="9495824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86836" y="374900"/>
            <a:ext cx="6260905" cy="916230"/>
          </a:xfrm>
        </p:spPr>
        <p:txBody>
          <a:bodyPr>
            <a:normAutofit/>
          </a:bodyPr>
          <a:lstStyle/>
          <a:p>
            <a:r>
              <a:rPr lang="en-US" dirty="0" smtClean="0"/>
              <a:t>Requirement 5</a:t>
            </a:r>
            <a:endParaRPr lang="en-US" dirty="0"/>
          </a:p>
        </p:txBody>
      </p:sp>
      <p:sp>
        <p:nvSpPr>
          <p:cNvPr id="5" name="Content Placeholder 4"/>
          <p:cNvSpPr>
            <a:spLocks noGrp="1"/>
          </p:cNvSpPr>
          <p:nvPr>
            <p:ph idx="1"/>
          </p:nvPr>
        </p:nvSpPr>
        <p:spPr>
          <a:xfrm>
            <a:off x="2586835" y="1291130"/>
            <a:ext cx="6260905" cy="5292232"/>
          </a:xfrm>
        </p:spPr>
        <p:txBody>
          <a:bodyPr/>
          <a:lstStyle/>
          <a:p>
            <a:pPr lvl="0" eaLnBrk="0" fontAlgn="base" hangingPunct="0">
              <a:spcBef>
                <a:spcPct val="0"/>
              </a:spcBef>
              <a:spcAft>
                <a:spcPct val="0"/>
              </a:spcAft>
              <a:buFont typeface="+mj-lt"/>
              <a:buAutoNum type="arabicPeriod" startAt="5"/>
            </a:pPr>
            <a:r>
              <a:rPr lang="en-US" altLang="en-US" sz="1800" dirty="0"/>
              <a:t>Demonstrate the ability to cast a fly 30 feet consistently and accurately using both overhead and roll cast techniques. </a:t>
            </a:r>
          </a:p>
        </p:txBody>
      </p:sp>
      <p:pic>
        <p:nvPicPr>
          <p:cNvPr id="7" name="Picture 6"/>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5400000">
            <a:off x="6410187" y="346347"/>
            <a:ext cx="904777" cy="91623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3234" y="2449831"/>
            <a:ext cx="4488105" cy="2992070"/>
          </a:xfrm>
          <a:prstGeom prst="rect">
            <a:avLst/>
          </a:prstGeom>
        </p:spPr>
      </p:pic>
    </p:spTree>
    <p:extLst>
      <p:ext uri="{BB962C8B-B14F-4D97-AF65-F5344CB8AC3E}">
        <p14:creationId xmlns:p14="http://schemas.microsoft.com/office/powerpoint/2010/main" val="5976098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Overhead Cast</a:t>
            </a:r>
            <a:endParaRPr lang="en-US" dirty="0"/>
          </a:p>
        </p:txBody>
      </p:sp>
      <p:sp>
        <p:nvSpPr>
          <p:cNvPr id="3" name="Content Placeholder 2"/>
          <p:cNvSpPr>
            <a:spLocks noGrp="1"/>
          </p:cNvSpPr>
          <p:nvPr>
            <p:ph idx="1"/>
          </p:nvPr>
        </p:nvSpPr>
        <p:spPr>
          <a:xfrm>
            <a:off x="5640935" y="1901949"/>
            <a:ext cx="3206805" cy="4581151"/>
          </a:xfrm>
        </p:spPr>
        <p:txBody>
          <a:bodyPr>
            <a:normAutofit/>
          </a:bodyPr>
          <a:lstStyle/>
          <a:p>
            <a:r>
              <a:rPr lang="en-US" sz="1800" dirty="0"/>
              <a:t>Set the fly line about 1–2 feet (0.30–0.61 m) longer than the fishing rod. </a:t>
            </a:r>
            <a:endParaRPr lang="en-US" sz="1800" dirty="0" smtClean="0"/>
          </a:p>
          <a:p>
            <a:r>
              <a:rPr lang="en-US" sz="1800" dirty="0" smtClean="0"/>
              <a:t>The </a:t>
            </a:r>
            <a:r>
              <a:rPr lang="en-US" sz="1800" dirty="0"/>
              <a:t>weight of the fly line is what allows you to cast, so you need to have enough of the heavier line pulled out before you try to cast. </a:t>
            </a:r>
            <a:endParaRPr lang="en-US" sz="1800" dirty="0" smtClean="0"/>
          </a:p>
          <a:p>
            <a:r>
              <a:rPr lang="en-US" sz="1800" dirty="0" smtClean="0"/>
              <a:t>An </a:t>
            </a:r>
            <a:r>
              <a:rPr lang="en-US" sz="1800" dirty="0"/>
              <a:t>easy way to ensure you have enough fly line is to let out enough to reach the reel at the bottom of the rod with about 1–2 feet (0.30–0.61 m) of extra length.</a:t>
            </a:r>
          </a:p>
        </p:txBody>
      </p:sp>
      <p:pic>
        <p:nvPicPr>
          <p:cNvPr id="5" name="Picture 4"/>
          <p:cNvPicPr>
            <a:picLocks noChangeAspect="1"/>
          </p:cNvPicPr>
          <p:nvPr/>
        </p:nvPicPr>
        <p:blipFill>
          <a:blip r:embed="rId2"/>
          <a:stretch>
            <a:fillRect/>
          </a:stretch>
        </p:blipFill>
        <p:spPr>
          <a:xfrm>
            <a:off x="296260" y="1901949"/>
            <a:ext cx="5293774" cy="3970331"/>
          </a:xfrm>
          <a:prstGeom prst="rect">
            <a:avLst/>
          </a:prstGeom>
        </p:spPr>
      </p:pic>
    </p:spTree>
    <p:extLst>
      <p:ext uri="{BB962C8B-B14F-4D97-AF65-F5344CB8AC3E}">
        <p14:creationId xmlns:p14="http://schemas.microsoft.com/office/powerpoint/2010/main" val="1450134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86836" y="374900"/>
            <a:ext cx="6260905" cy="916230"/>
          </a:xfrm>
        </p:spPr>
        <p:txBody>
          <a:bodyPr>
            <a:normAutofit/>
          </a:bodyPr>
          <a:lstStyle/>
          <a:p>
            <a:r>
              <a:rPr lang="en-US" dirty="0" smtClean="0"/>
              <a:t>Requirement 1</a:t>
            </a:r>
            <a:endParaRPr lang="en-US" dirty="0"/>
          </a:p>
        </p:txBody>
      </p:sp>
      <p:sp>
        <p:nvSpPr>
          <p:cNvPr id="5" name="Content Placeholder 4"/>
          <p:cNvSpPr>
            <a:spLocks noGrp="1"/>
          </p:cNvSpPr>
          <p:nvPr>
            <p:ph idx="1"/>
          </p:nvPr>
        </p:nvSpPr>
        <p:spPr>
          <a:xfrm>
            <a:off x="2586835" y="1291130"/>
            <a:ext cx="6260905" cy="5292232"/>
          </a:xfrm>
        </p:spPr>
        <p:txBody>
          <a:bodyPr/>
          <a:lstStyle/>
          <a:p>
            <a:pPr lvl="0" eaLnBrk="0" fontAlgn="base" hangingPunct="0">
              <a:spcBef>
                <a:spcPct val="0"/>
              </a:spcBef>
              <a:spcAft>
                <a:spcPct val="0"/>
              </a:spcAft>
              <a:buFont typeface="+mj-lt"/>
              <a:buAutoNum type="arabicPeriod"/>
            </a:pPr>
            <a:r>
              <a:rPr lang="en-US" altLang="en-US" sz="1800" dirty="0" smtClean="0"/>
              <a:t>Do </a:t>
            </a:r>
            <a:r>
              <a:rPr lang="en-US" altLang="en-US" sz="1800" dirty="0"/>
              <a:t>the following: </a:t>
            </a:r>
          </a:p>
          <a:p>
            <a:pPr marL="800100" lvl="1" indent="-342900" eaLnBrk="0" fontAlgn="base" hangingPunct="0">
              <a:spcBef>
                <a:spcPct val="0"/>
              </a:spcBef>
              <a:spcAft>
                <a:spcPct val="0"/>
              </a:spcAft>
              <a:buFont typeface="+mj-lt"/>
              <a:buAutoNum type="alphaLcPeriod"/>
            </a:pPr>
            <a:r>
              <a:rPr lang="en-US" altLang="en-US" sz="1800" dirty="0"/>
              <a:t>Explain to your counselor the most likely hazards you may encounter while participating in fly-fishing activities and what you should do to anticipate, help prevent, mitigate, and respond to these hazards. Name and explain five safety practices you should always follow while fly-fishing. </a:t>
            </a:r>
          </a:p>
          <a:p>
            <a:pPr marL="800100" lvl="1" indent="-342900" eaLnBrk="0" fontAlgn="base" hangingPunct="0">
              <a:spcBef>
                <a:spcPct val="0"/>
              </a:spcBef>
              <a:spcAft>
                <a:spcPct val="0"/>
              </a:spcAft>
              <a:buFont typeface="+mj-lt"/>
              <a:buAutoNum type="alphaLcPeriod"/>
            </a:pPr>
            <a:r>
              <a:rPr lang="en-US" altLang="en-US" sz="1800" dirty="0"/>
              <a:t>Discuss the prevention of and treatment for health concerns that could occur while fly-fishing, including cuts and scratches, puncture wounds, insect bites, hypothermia, dehydration, heat exhaustion, heatstroke, and sunburn. </a:t>
            </a:r>
          </a:p>
          <a:p>
            <a:pPr marL="800100" lvl="1" indent="-342900" eaLnBrk="0" fontAlgn="base" hangingPunct="0">
              <a:spcBef>
                <a:spcPct val="0"/>
              </a:spcBef>
              <a:spcAft>
                <a:spcPct val="0"/>
              </a:spcAft>
              <a:buFont typeface="+mj-lt"/>
              <a:buAutoNum type="alphaLcPeriod"/>
            </a:pPr>
            <a:r>
              <a:rPr lang="en-US" altLang="en-US" sz="1800" dirty="0"/>
              <a:t>Explain how to remove a hook that has lodged in your arm. </a:t>
            </a:r>
          </a:p>
        </p:txBody>
      </p:sp>
      <p:pic>
        <p:nvPicPr>
          <p:cNvPr id="7" name="Picture 6"/>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5400000">
            <a:off x="6410187" y="346347"/>
            <a:ext cx="904777" cy="916230"/>
          </a:xfrm>
          <a:prstGeom prst="rect">
            <a:avLst/>
          </a:prstGeom>
        </p:spPr>
      </p:pic>
    </p:spTree>
    <p:extLst>
      <p:ext uri="{BB962C8B-B14F-4D97-AF65-F5344CB8AC3E}">
        <p14:creationId xmlns:p14="http://schemas.microsoft.com/office/powerpoint/2010/main" val="11016338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Overhead Cast</a:t>
            </a:r>
          </a:p>
        </p:txBody>
      </p:sp>
      <p:sp>
        <p:nvSpPr>
          <p:cNvPr id="3" name="Content Placeholder 2"/>
          <p:cNvSpPr>
            <a:spLocks noGrp="1"/>
          </p:cNvSpPr>
          <p:nvPr>
            <p:ph idx="1"/>
          </p:nvPr>
        </p:nvSpPr>
        <p:spPr>
          <a:xfrm>
            <a:off x="5335525" y="1901949"/>
            <a:ext cx="3512216" cy="4581151"/>
          </a:xfrm>
        </p:spPr>
        <p:txBody>
          <a:bodyPr>
            <a:normAutofit lnSpcReduction="10000"/>
          </a:bodyPr>
          <a:lstStyle/>
          <a:p>
            <a:r>
              <a:rPr lang="en-US" sz="1800" dirty="0"/>
              <a:t>Use an overhead cast to get used to casting a fly fishing rod. </a:t>
            </a:r>
            <a:endParaRPr lang="en-US" sz="1800" dirty="0" smtClean="0"/>
          </a:p>
          <a:p>
            <a:r>
              <a:rPr lang="en-US" sz="1800" dirty="0" smtClean="0"/>
              <a:t>The </a:t>
            </a:r>
            <a:r>
              <a:rPr lang="en-US" sz="1800" dirty="0"/>
              <a:t>overhead cast is the standard fly fishing cast. Mastering the overhead cast requires knowing how to properly “load” the rod, which refers to finding the tension in the line and pole to cast the fly lure. </a:t>
            </a:r>
            <a:endParaRPr lang="en-US" sz="1800" dirty="0" smtClean="0"/>
          </a:p>
          <a:p>
            <a:r>
              <a:rPr lang="en-US" sz="1800" dirty="0" smtClean="0"/>
              <a:t>Before </a:t>
            </a:r>
            <a:r>
              <a:rPr lang="en-US" sz="1800" dirty="0"/>
              <a:t>you move on to more advanced casts, learn to use the overhead </a:t>
            </a:r>
            <a:r>
              <a:rPr lang="en-US" sz="1800" dirty="0" smtClean="0"/>
              <a:t>cast. </a:t>
            </a:r>
          </a:p>
          <a:p>
            <a:r>
              <a:rPr lang="en-US" sz="1800" dirty="0" smtClean="0"/>
              <a:t>The </a:t>
            </a:r>
            <a:r>
              <a:rPr lang="en-US" sz="1800" dirty="0"/>
              <a:t>overhead cast is harder to perform when there are lots of low hanging branches because the line can get tangled easily.</a:t>
            </a:r>
          </a:p>
        </p:txBody>
      </p:sp>
      <p:pic>
        <p:nvPicPr>
          <p:cNvPr id="4" name="Picture 3"/>
          <p:cNvPicPr>
            <a:picLocks noChangeAspect="1"/>
          </p:cNvPicPr>
          <p:nvPr/>
        </p:nvPicPr>
        <p:blipFill>
          <a:blip r:embed="rId2"/>
          <a:stretch>
            <a:fillRect/>
          </a:stretch>
        </p:blipFill>
        <p:spPr>
          <a:xfrm>
            <a:off x="296260" y="1901949"/>
            <a:ext cx="4886561" cy="3664921"/>
          </a:xfrm>
          <a:prstGeom prst="rect">
            <a:avLst/>
          </a:prstGeom>
        </p:spPr>
      </p:pic>
    </p:spTree>
    <p:extLst>
      <p:ext uri="{BB962C8B-B14F-4D97-AF65-F5344CB8AC3E}">
        <p14:creationId xmlns:p14="http://schemas.microsoft.com/office/powerpoint/2010/main" val="8826460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Overhead Cast</a:t>
            </a:r>
          </a:p>
        </p:txBody>
      </p:sp>
      <p:sp>
        <p:nvSpPr>
          <p:cNvPr id="3" name="Content Placeholder 2"/>
          <p:cNvSpPr>
            <a:spLocks noGrp="1"/>
          </p:cNvSpPr>
          <p:nvPr>
            <p:ph idx="1"/>
          </p:nvPr>
        </p:nvSpPr>
        <p:spPr>
          <a:xfrm>
            <a:off x="5335525" y="1901949"/>
            <a:ext cx="3512216" cy="4581151"/>
          </a:xfrm>
        </p:spPr>
        <p:txBody>
          <a:bodyPr>
            <a:normAutofit lnSpcReduction="10000"/>
          </a:bodyPr>
          <a:lstStyle/>
          <a:p>
            <a:r>
              <a:rPr lang="en-US" sz="1800" dirty="0"/>
              <a:t>Stand with your feet shoulder-width apart. </a:t>
            </a:r>
            <a:endParaRPr lang="en-US" sz="1800" dirty="0" smtClean="0"/>
          </a:p>
          <a:p>
            <a:r>
              <a:rPr lang="en-US" sz="1800" dirty="0" smtClean="0"/>
              <a:t>For </a:t>
            </a:r>
            <a:r>
              <a:rPr lang="en-US" sz="1800" dirty="0"/>
              <a:t>short to medium ranged casts, adopt a parallel stance so you're stable and in a better position to “feel” the weight of the fly line on the rod. </a:t>
            </a:r>
            <a:endParaRPr lang="en-US" sz="1800" dirty="0" smtClean="0"/>
          </a:p>
          <a:p>
            <a:r>
              <a:rPr lang="en-US" sz="1800" dirty="0" smtClean="0"/>
              <a:t>Keep </a:t>
            </a:r>
            <a:r>
              <a:rPr lang="en-US" sz="1800" dirty="0"/>
              <a:t>your feet evenly spaced apart and your weight centered rather than on the balls of your feet or your </a:t>
            </a:r>
            <a:r>
              <a:rPr lang="en-US" sz="1800" dirty="0" smtClean="0"/>
              <a:t>heels.</a:t>
            </a:r>
            <a:r>
              <a:rPr lang="en-US" sz="1800" baseline="30000" dirty="0" smtClean="0"/>
              <a:t> </a:t>
            </a:r>
          </a:p>
          <a:p>
            <a:r>
              <a:rPr lang="en-US" sz="1800" dirty="0" smtClean="0"/>
              <a:t>For </a:t>
            </a:r>
            <a:r>
              <a:rPr lang="en-US" sz="1800" dirty="0"/>
              <a:t>longer casts, you may feel more comfortable standing with 1 foot forward so you can reach further behind you for a stronger cast without losing your balance.</a:t>
            </a:r>
          </a:p>
        </p:txBody>
      </p:sp>
      <p:pic>
        <p:nvPicPr>
          <p:cNvPr id="4" name="Picture 3"/>
          <p:cNvPicPr>
            <a:picLocks noChangeAspect="1"/>
          </p:cNvPicPr>
          <p:nvPr/>
        </p:nvPicPr>
        <p:blipFill>
          <a:blip r:embed="rId2"/>
          <a:stretch>
            <a:fillRect/>
          </a:stretch>
        </p:blipFill>
        <p:spPr>
          <a:xfrm>
            <a:off x="296260" y="2054655"/>
            <a:ext cx="4886560" cy="3664920"/>
          </a:xfrm>
          <a:prstGeom prst="rect">
            <a:avLst/>
          </a:prstGeom>
        </p:spPr>
      </p:pic>
    </p:spTree>
    <p:extLst>
      <p:ext uri="{BB962C8B-B14F-4D97-AF65-F5344CB8AC3E}">
        <p14:creationId xmlns:p14="http://schemas.microsoft.com/office/powerpoint/2010/main" val="28578996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Overhead Cast</a:t>
            </a:r>
          </a:p>
        </p:txBody>
      </p:sp>
      <p:sp>
        <p:nvSpPr>
          <p:cNvPr id="3" name="Content Placeholder 2"/>
          <p:cNvSpPr>
            <a:spLocks noGrp="1"/>
          </p:cNvSpPr>
          <p:nvPr>
            <p:ph idx="1"/>
          </p:nvPr>
        </p:nvSpPr>
        <p:spPr>
          <a:xfrm>
            <a:off x="5182821" y="1901949"/>
            <a:ext cx="3817624" cy="4581151"/>
          </a:xfrm>
        </p:spPr>
        <p:txBody>
          <a:bodyPr>
            <a:normAutofit lnSpcReduction="10000"/>
          </a:bodyPr>
          <a:lstStyle/>
          <a:p>
            <a:r>
              <a:rPr lang="en-US" sz="1800" dirty="0"/>
              <a:t>Hold the rod with your thumb on top of the grip. </a:t>
            </a:r>
            <a:endParaRPr lang="en-US" sz="1800" dirty="0" smtClean="0"/>
          </a:p>
          <a:p>
            <a:r>
              <a:rPr lang="en-US" sz="1800" dirty="0" smtClean="0"/>
              <a:t>Don't </a:t>
            </a:r>
            <a:r>
              <a:rPr lang="en-US" sz="1800" dirty="0"/>
              <a:t>squeeze too tightly or you won't be able to perform the quick stop at the end of the stroke. </a:t>
            </a:r>
            <a:endParaRPr lang="en-US" sz="1800" dirty="0" smtClean="0"/>
          </a:p>
          <a:p>
            <a:r>
              <a:rPr lang="en-US" sz="1800" dirty="0" smtClean="0"/>
              <a:t>Keep </a:t>
            </a:r>
            <a:r>
              <a:rPr lang="en-US" sz="1800" dirty="0"/>
              <a:t>a loose, comfortable grip and hold the rod in line with your intended target </a:t>
            </a:r>
            <a:r>
              <a:rPr lang="en-US" sz="1800" dirty="0" smtClean="0"/>
              <a:t>area.</a:t>
            </a:r>
            <a:r>
              <a:rPr lang="en-US" sz="1800" baseline="30000" dirty="0" smtClean="0"/>
              <a:t> </a:t>
            </a:r>
          </a:p>
          <a:p>
            <a:r>
              <a:rPr lang="en-US" sz="1800" dirty="0" smtClean="0"/>
              <a:t>Allow </a:t>
            </a:r>
            <a:r>
              <a:rPr lang="en-US" sz="1800" dirty="0"/>
              <a:t>the rod to rest in your fingers and only squeeze the grip when you force it to stop at the end of each </a:t>
            </a:r>
            <a:r>
              <a:rPr lang="en-US" sz="1800" dirty="0" smtClean="0"/>
              <a:t>stroke.</a:t>
            </a:r>
          </a:p>
          <a:p>
            <a:r>
              <a:rPr lang="en-US" sz="1800" dirty="0" smtClean="0"/>
              <a:t>Keep </a:t>
            </a:r>
            <a:r>
              <a:rPr lang="en-US" sz="1800" dirty="0"/>
              <a:t>the butt of the fly rod in line with your </a:t>
            </a:r>
            <a:r>
              <a:rPr lang="en-US" sz="1800" dirty="0" smtClean="0"/>
              <a:t>forearm.</a:t>
            </a:r>
          </a:p>
          <a:p>
            <a:r>
              <a:rPr lang="en-US" sz="1800" dirty="0" smtClean="0"/>
              <a:t>Make </a:t>
            </a:r>
            <a:r>
              <a:rPr lang="en-US" sz="1800" dirty="0"/>
              <a:t>sure the reel of the rod is pointed down toward the ground.</a:t>
            </a:r>
          </a:p>
        </p:txBody>
      </p:sp>
      <p:pic>
        <p:nvPicPr>
          <p:cNvPr id="4" name="Picture 3"/>
          <p:cNvPicPr>
            <a:picLocks noChangeAspect="1"/>
          </p:cNvPicPr>
          <p:nvPr/>
        </p:nvPicPr>
        <p:blipFill>
          <a:blip r:embed="rId2"/>
          <a:stretch>
            <a:fillRect/>
          </a:stretch>
        </p:blipFill>
        <p:spPr>
          <a:xfrm>
            <a:off x="296260" y="1917215"/>
            <a:ext cx="4733855" cy="3550391"/>
          </a:xfrm>
          <a:prstGeom prst="rect">
            <a:avLst/>
          </a:prstGeom>
        </p:spPr>
      </p:pic>
    </p:spTree>
    <p:extLst>
      <p:ext uri="{BB962C8B-B14F-4D97-AF65-F5344CB8AC3E}">
        <p14:creationId xmlns:p14="http://schemas.microsoft.com/office/powerpoint/2010/main" val="34972179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Overhead Cast</a:t>
            </a:r>
          </a:p>
        </p:txBody>
      </p:sp>
      <p:sp>
        <p:nvSpPr>
          <p:cNvPr id="3" name="Content Placeholder 2"/>
          <p:cNvSpPr>
            <a:spLocks noGrp="1"/>
          </p:cNvSpPr>
          <p:nvPr>
            <p:ph idx="1"/>
          </p:nvPr>
        </p:nvSpPr>
        <p:spPr>
          <a:xfrm>
            <a:off x="5640935" y="1901949"/>
            <a:ext cx="3206805" cy="4581151"/>
          </a:xfrm>
        </p:spPr>
        <p:txBody>
          <a:bodyPr>
            <a:normAutofit/>
          </a:bodyPr>
          <a:lstStyle/>
          <a:p>
            <a:r>
              <a:rPr lang="en-US" sz="1800" dirty="0"/>
              <a:t>Lay the line straight on the ground in front of you. </a:t>
            </a:r>
            <a:endParaRPr lang="en-US" sz="1800" dirty="0" smtClean="0"/>
          </a:p>
          <a:p>
            <a:r>
              <a:rPr lang="en-US" sz="1800" dirty="0" smtClean="0"/>
              <a:t>In </a:t>
            </a:r>
            <a:r>
              <a:rPr lang="en-US" sz="1800" dirty="0"/>
              <a:t>order to generate enough momentum in your backswing, start by stretching out about 10 feet (3.0 m) of the line from the end of the rod. </a:t>
            </a:r>
            <a:endParaRPr lang="en-US" sz="1800" dirty="0" smtClean="0"/>
          </a:p>
          <a:p>
            <a:r>
              <a:rPr lang="en-US" sz="1800" dirty="0" smtClean="0"/>
              <a:t>Aim </a:t>
            </a:r>
            <a:r>
              <a:rPr lang="en-US" sz="1800" dirty="0"/>
              <a:t>the line completely straight and stand square to your </a:t>
            </a:r>
            <a:r>
              <a:rPr lang="en-US" sz="1800" dirty="0" smtClean="0"/>
              <a:t>target. </a:t>
            </a:r>
          </a:p>
          <a:p>
            <a:r>
              <a:rPr lang="en-US" sz="1800" dirty="0" smtClean="0"/>
              <a:t>Make </a:t>
            </a:r>
            <a:r>
              <a:rPr lang="en-US" sz="1800" dirty="0"/>
              <a:t>sure that the leader and tippet don't get tangled up.</a:t>
            </a:r>
          </a:p>
        </p:txBody>
      </p:sp>
      <p:pic>
        <p:nvPicPr>
          <p:cNvPr id="4" name="Picture 3"/>
          <p:cNvPicPr>
            <a:picLocks noChangeAspect="1"/>
          </p:cNvPicPr>
          <p:nvPr/>
        </p:nvPicPr>
        <p:blipFill>
          <a:blip r:embed="rId2"/>
          <a:stretch>
            <a:fillRect/>
          </a:stretch>
        </p:blipFill>
        <p:spPr>
          <a:xfrm>
            <a:off x="296261" y="1901949"/>
            <a:ext cx="5293774" cy="3970331"/>
          </a:xfrm>
          <a:prstGeom prst="rect">
            <a:avLst/>
          </a:prstGeom>
        </p:spPr>
      </p:pic>
    </p:spTree>
    <p:extLst>
      <p:ext uri="{BB962C8B-B14F-4D97-AF65-F5344CB8AC3E}">
        <p14:creationId xmlns:p14="http://schemas.microsoft.com/office/powerpoint/2010/main" val="1961863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Overhead Cast</a:t>
            </a:r>
          </a:p>
        </p:txBody>
      </p:sp>
      <p:sp>
        <p:nvSpPr>
          <p:cNvPr id="3" name="Content Placeholder 2"/>
          <p:cNvSpPr>
            <a:spLocks noGrp="1"/>
          </p:cNvSpPr>
          <p:nvPr>
            <p:ph idx="1"/>
          </p:nvPr>
        </p:nvSpPr>
        <p:spPr>
          <a:xfrm>
            <a:off x="4724705" y="1901949"/>
            <a:ext cx="4275740" cy="4886561"/>
          </a:xfrm>
        </p:spPr>
        <p:txBody>
          <a:bodyPr>
            <a:normAutofit lnSpcReduction="10000"/>
          </a:bodyPr>
          <a:lstStyle/>
          <a:p>
            <a:r>
              <a:rPr lang="en-US" sz="1800" dirty="0"/>
              <a:t>Bring the rod up and backward in 1 motion. </a:t>
            </a:r>
            <a:endParaRPr lang="en-US" sz="1800" dirty="0" smtClean="0"/>
          </a:p>
          <a:p>
            <a:r>
              <a:rPr lang="en-US" sz="1800" dirty="0" smtClean="0"/>
              <a:t>Keep </a:t>
            </a:r>
            <a:r>
              <a:rPr lang="en-US" sz="1800" dirty="0"/>
              <a:t>the tip of the rod low until you're ready to cast and use a smooth and fluid motion to bring the rod up and behind you. </a:t>
            </a:r>
            <a:endParaRPr lang="en-US" sz="1800" dirty="0" smtClean="0"/>
          </a:p>
          <a:p>
            <a:r>
              <a:rPr lang="en-US" sz="1800" dirty="0" smtClean="0"/>
              <a:t>This </a:t>
            </a:r>
            <a:r>
              <a:rPr lang="en-US" sz="1800" dirty="0"/>
              <a:t>will cause the rod to bend and load up with </a:t>
            </a:r>
            <a:r>
              <a:rPr lang="en-US" sz="1800" dirty="0" smtClean="0"/>
              <a:t>tension.</a:t>
            </a:r>
            <a:r>
              <a:rPr lang="en-US" sz="1800" baseline="30000" dirty="0" smtClean="0"/>
              <a:t> </a:t>
            </a:r>
            <a:r>
              <a:rPr lang="en-US" sz="1800" dirty="0"/>
              <a:t>Think about snapping a long whip. </a:t>
            </a:r>
            <a:endParaRPr lang="en-US" sz="1800" dirty="0" smtClean="0"/>
          </a:p>
          <a:p>
            <a:r>
              <a:rPr lang="en-US" sz="1800" dirty="0" smtClean="0"/>
              <a:t>The </a:t>
            </a:r>
            <a:r>
              <a:rPr lang="en-US" sz="1800" dirty="0"/>
              <a:t>line should move up and overhead as it travels behind you in a large arc</a:t>
            </a:r>
            <a:r>
              <a:rPr lang="en-US" sz="1800" dirty="0" smtClean="0"/>
              <a:t>.</a:t>
            </a:r>
          </a:p>
          <a:p>
            <a:r>
              <a:rPr lang="en-US" sz="1800" dirty="0"/>
              <a:t>The biggest mistake that people make when they're casting a fly fishing rod is trying to cast too fast. </a:t>
            </a:r>
            <a:endParaRPr lang="en-US" sz="1800" dirty="0" smtClean="0"/>
          </a:p>
          <a:p>
            <a:r>
              <a:rPr lang="en-US" sz="1800" dirty="0" smtClean="0"/>
              <a:t>You </a:t>
            </a:r>
            <a:r>
              <a:rPr lang="en-US" sz="1800" dirty="0"/>
              <a:t>have to pause slightly on the back cast or forward fast to allow the line to build momentum.</a:t>
            </a:r>
          </a:p>
        </p:txBody>
      </p:sp>
      <p:pic>
        <p:nvPicPr>
          <p:cNvPr id="6" name="Picture 5"/>
          <p:cNvPicPr>
            <a:picLocks noChangeAspect="1"/>
          </p:cNvPicPr>
          <p:nvPr/>
        </p:nvPicPr>
        <p:blipFill>
          <a:blip r:embed="rId2"/>
          <a:stretch>
            <a:fillRect/>
          </a:stretch>
        </p:blipFill>
        <p:spPr>
          <a:xfrm>
            <a:off x="296261" y="1901950"/>
            <a:ext cx="4275741" cy="3206806"/>
          </a:xfrm>
          <a:prstGeom prst="rect">
            <a:avLst/>
          </a:prstGeom>
        </p:spPr>
      </p:pic>
    </p:spTree>
    <p:extLst>
      <p:ext uri="{BB962C8B-B14F-4D97-AF65-F5344CB8AC3E}">
        <p14:creationId xmlns:p14="http://schemas.microsoft.com/office/powerpoint/2010/main" val="31268964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Overhead Cast</a:t>
            </a:r>
          </a:p>
        </p:txBody>
      </p:sp>
      <p:sp>
        <p:nvSpPr>
          <p:cNvPr id="3" name="Content Placeholder 2"/>
          <p:cNvSpPr>
            <a:spLocks noGrp="1"/>
          </p:cNvSpPr>
          <p:nvPr>
            <p:ph idx="1"/>
          </p:nvPr>
        </p:nvSpPr>
        <p:spPr>
          <a:xfrm>
            <a:off x="4724705" y="1901949"/>
            <a:ext cx="4275740" cy="4733856"/>
          </a:xfrm>
        </p:spPr>
        <p:txBody>
          <a:bodyPr>
            <a:normAutofit lnSpcReduction="10000"/>
          </a:bodyPr>
          <a:lstStyle/>
          <a:p>
            <a:r>
              <a:rPr lang="en-US" sz="1800" dirty="0"/>
              <a:t>Stop the rod abruptly once it passes a </a:t>
            </a:r>
            <a:r>
              <a:rPr lang="en-US" sz="1800" dirty="0" smtClean="0"/>
              <a:t>vertical </a:t>
            </a:r>
            <a:r>
              <a:rPr lang="en-US" sz="1800" dirty="0"/>
              <a:t>position</a:t>
            </a:r>
            <a:r>
              <a:rPr lang="en-US" sz="1800" dirty="0" smtClean="0"/>
              <a:t>.</a:t>
            </a:r>
          </a:p>
          <a:p>
            <a:r>
              <a:rPr lang="en-US" sz="1800" dirty="0" smtClean="0"/>
              <a:t>When </a:t>
            </a:r>
            <a:r>
              <a:rPr lang="en-US" sz="1800" dirty="0"/>
              <a:t>you straighten the rod out above your head and it passes behind you, stop its acceleration abruptly and deliberately so the line is launched behind you. </a:t>
            </a:r>
            <a:endParaRPr lang="en-US" sz="1800" dirty="0" smtClean="0"/>
          </a:p>
          <a:p>
            <a:r>
              <a:rPr lang="en-US" sz="1800" dirty="0" smtClean="0"/>
              <a:t>Hold </a:t>
            </a:r>
            <a:r>
              <a:rPr lang="en-US" sz="1800" dirty="0"/>
              <a:t>the rod still as the line travels </a:t>
            </a:r>
            <a:r>
              <a:rPr lang="en-US" sz="1800" dirty="0" smtClean="0"/>
              <a:t>backward.</a:t>
            </a:r>
            <a:r>
              <a:rPr lang="en-US" sz="1800" baseline="30000" dirty="0" smtClean="0"/>
              <a:t> </a:t>
            </a:r>
          </a:p>
          <a:p>
            <a:r>
              <a:rPr lang="en-US" sz="1800" dirty="0" smtClean="0"/>
              <a:t>Think </a:t>
            </a:r>
            <a:r>
              <a:rPr lang="en-US" sz="1800" dirty="0"/>
              <a:t>about stopping the rod at about the 1 or 2 o'clock position behind you. </a:t>
            </a:r>
            <a:endParaRPr lang="en-US" sz="1800" dirty="0" smtClean="0"/>
          </a:p>
          <a:p>
            <a:r>
              <a:rPr lang="en-US" sz="1800" dirty="0" smtClean="0"/>
              <a:t>If </a:t>
            </a:r>
            <a:r>
              <a:rPr lang="en-US" sz="1800" dirty="0"/>
              <a:t>the line falls short before it completely unrolls behind you, you may not have put enough energy or power in your cast. </a:t>
            </a:r>
            <a:endParaRPr lang="en-US" sz="1800" dirty="0" smtClean="0"/>
          </a:p>
          <a:p>
            <a:r>
              <a:rPr lang="en-US" sz="1800" dirty="0" smtClean="0"/>
              <a:t>Straighten </a:t>
            </a:r>
            <a:r>
              <a:rPr lang="en-US" sz="1800" dirty="0"/>
              <a:t>the line back out in front of you and try again!</a:t>
            </a:r>
          </a:p>
        </p:txBody>
      </p:sp>
      <p:pic>
        <p:nvPicPr>
          <p:cNvPr id="4" name="Picture 3"/>
          <p:cNvPicPr>
            <a:picLocks noChangeAspect="1"/>
          </p:cNvPicPr>
          <p:nvPr/>
        </p:nvPicPr>
        <p:blipFill>
          <a:blip r:embed="rId2"/>
          <a:stretch>
            <a:fillRect/>
          </a:stretch>
        </p:blipFill>
        <p:spPr>
          <a:xfrm>
            <a:off x="296260" y="1901949"/>
            <a:ext cx="4275742" cy="3206806"/>
          </a:xfrm>
          <a:prstGeom prst="rect">
            <a:avLst/>
          </a:prstGeom>
        </p:spPr>
      </p:pic>
    </p:spTree>
    <p:extLst>
      <p:ext uri="{BB962C8B-B14F-4D97-AF65-F5344CB8AC3E}">
        <p14:creationId xmlns:p14="http://schemas.microsoft.com/office/powerpoint/2010/main" val="36097862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Overhead Cast</a:t>
            </a:r>
          </a:p>
        </p:txBody>
      </p:sp>
      <p:sp>
        <p:nvSpPr>
          <p:cNvPr id="3" name="Content Placeholder 2"/>
          <p:cNvSpPr>
            <a:spLocks noGrp="1"/>
          </p:cNvSpPr>
          <p:nvPr>
            <p:ph idx="1"/>
          </p:nvPr>
        </p:nvSpPr>
        <p:spPr>
          <a:xfrm>
            <a:off x="5640935" y="1901949"/>
            <a:ext cx="3206806" cy="4581151"/>
          </a:xfrm>
        </p:spPr>
        <p:txBody>
          <a:bodyPr>
            <a:normAutofit/>
          </a:bodyPr>
          <a:lstStyle/>
          <a:p>
            <a:r>
              <a:rPr lang="en-US" sz="1800" dirty="0"/>
              <a:t>Allow the line to unroll in the air behind you. </a:t>
            </a:r>
            <a:endParaRPr lang="en-US" sz="1800" dirty="0" smtClean="0"/>
          </a:p>
          <a:p>
            <a:r>
              <a:rPr lang="en-US" sz="1800" dirty="0" smtClean="0"/>
              <a:t>With </a:t>
            </a:r>
            <a:r>
              <a:rPr lang="en-US" sz="1800" dirty="0"/>
              <a:t>the rod still extended above and slightly behind you, wait for the line to travel behind you and rise as it unrolls. </a:t>
            </a:r>
            <a:endParaRPr lang="en-US" sz="1800" dirty="0" smtClean="0"/>
          </a:p>
          <a:p>
            <a:r>
              <a:rPr lang="en-US" sz="1800" dirty="0" smtClean="0"/>
              <a:t>The </a:t>
            </a:r>
            <a:r>
              <a:rPr lang="en-US" sz="1800" dirty="0"/>
              <a:t>energy from the backward motion will cause it to move until it extends </a:t>
            </a:r>
            <a:r>
              <a:rPr lang="en-US" sz="1800" dirty="0" smtClean="0"/>
              <a:t>completely.</a:t>
            </a:r>
            <a:r>
              <a:rPr lang="en-US" sz="1800" baseline="30000" dirty="0" smtClean="0"/>
              <a:t> </a:t>
            </a:r>
          </a:p>
          <a:p>
            <a:r>
              <a:rPr lang="en-US" sz="1800" dirty="0" smtClean="0"/>
              <a:t>Make </a:t>
            </a:r>
            <a:r>
              <a:rPr lang="en-US" sz="1800" dirty="0"/>
              <a:t>sure you pause long enough to allow the line to fully unfurl. </a:t>
            </a:r>
          </a:p>
        </p:txBody>
      </p:sp>
      <p:pic>
        <p:nvPicPr>
          <p:cNvPr id="4" name="Picture 3"/>
          <p:cNvPicPr>
            <a:picLocks noChangeAspect="1"/>
          </p:cNvPicPr>
          <p:nvPr/>
        </p:nvPicPr>
        <p:blipFill>
          <a:blip r:embed="rId2"/>
          <a:stretch>
            <a:fillRect/>
          </a:stretch>
        </p:blipFill>
        <p:spPr>
          <a:xfrm>
            <a:off x="296261" y="1901949"/>
            <a:ext cx="5191970" cy="3893977"/>
          </a:xfrm>
          <a:prstGeom prst="rect">
            <a:avLst/>
          </a:prstGeom>
        </p:spPr>
      </p:pic>
    </p:spTree>
    <p:extLst>
      <p:ext uri="{BB962C8B-B14F-4D97-AF65-F5344CB8AC3E}">
        <p14:creationId xmlns:p14="http://schemas.microsoft.com/office/powerpoint/2010/main" val="33202479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Overhead Cast</a:t>
            </a:r>
          </a:p>
        </p:txBody>
      </p:sp>
      <p:sp>
        <p:nvSpPr>
          <p:cNvPr id="3" name="Content Placeholder 2"/>
          <p:cNvSpPr>
            <a:spLocks noGrp="1"/>
          </p:cNvSpPr>
          <p:nvPr>
            <p:ph idx="1"/>
          </p:nvPr>
        </p:nvSpPr>
        <p:spPr>
          <a:xfrm>
            <a:off x="5640935" y="1901949"/>
            <a:ext cx="3206805" cy="4581151"/>
          </a:xfrm>
        </p:spPr>
        <p:txBody>
          <a:bodyPr>
            <a:normAutofit/>
          </a:bodyPr>
          <a:lstStyle/>
          <a:p>
            <a:r>
              <a:rPr lang="en-US" sz="1800" dirty="0"/>
              <a:t>Move the rod forward to bring the line in front of you. </a:t>
            </a:r>
            <a:endParaRPr lang="en-US" sz="1800" dirty="0" smtClean="0"/>
          </a:p>
          <a:p>
            <a:r>
              <a:rPr lang="en-US" sz="1800" dirty="0" smtClean="0"/>
              <a:t>As </a:t>
            </a:r>
            <a:r>
              <a:rPr lang="en-US" sz="1800" dirty="0"/>
              <a:t>soon as the line is fully extended in the air behind you, use a smooth, accelerating stroke to bring the rod forward. </a:t>
            </a:r>
            <a:endParaRPr lang="en-US" sz="1800" dirty="0" smtClean="0"/>
          </a:p>
          <a:p>
            <a:r>
              <a:rPr lang="en-US" sz="1800" dirty="0" smtClean="0"/>
              <a:t>The </a:t>
            </a:r>
            <a:r>
              <a:rPr lang="en-US" sz="1800" dirty="0"/>
              <a:t>line will snap forward and form a loop in the air as it </a:t>
            </a:r>
            <a:r>
              <a:rPr lang="en-US" sz="1800" dirty="0" smtClean="0"/>
              <a:t>travels.</a:t>
            </a:r>
            <a:r>
              <a:rPr lang="en-US" sz="1800" baseline="30000" dirty="0" smtClean="0"/>
              <a:t> </a:t>
            </a:r>
          </a:p>
          <a:p>
            <a:r>
              <a:rPr lang="en-US" sz="1800" dirty="0" smtClean="0"/>
              <a:t>Keep </a:t>
            </a:r>
            <a:r>
              <a:rPr lang="en-US" sz="1800" dirty="0"/>
              <a:t>your wrist straight and your elbow close to your body to generate a fluid movement.</a:t>
            </a:r>
          </a:p>
        </p:txBody>
      </p:sp>
      <p:pic>
        <p:nvPicPr>
          <p:cNvPr id="4" name="Picture 3"/>
          <p:cNvPicPr>
            <a:picLocks noChangeAspect="1"/>
          </p:cNvPicPr>
          <p:nvPr/>
        </p:nvPicPr>
        <p:blipFill>
          <a:blip r:embed="rId2"/>
          <a:stretch>
            <a:fillRect/>
          </a:stretch>
        </p:blipFill>
        <p:spPr>
          <a:xfrm>
            <a:off x="296261" y="1901949"/>
            <a:ext cx="5191970" cy="3893977"/>
          </a:xfrm>
          <a:prstGeom prst="rect">
            <a:avLst/>
          </a:prstGeom>
        </p:spPr>
      </p:pic>
    </p:spTree>
    <p:extLst>
      <p:ext uri="{BB962C8B-B14F-4D97-AF65-F5344CB8AC3E}">
        <p14:creationId xmlns:p14="http://schemas.microsoft.com/office/powerpoint/2010/main" val="31760491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Overhead Cast</a:t>
            </a:r>
          </a:p>
        </p:txBody>
      </p:sp>
      <p:sp>
        <p:nvSpPr>
          <p:cNvPr id="3" name="Content Placeholder 2"/>
          <p:cNvSpPr>
            <a:spLocks noGrp="1"/>
          </p:cNvSpPr>
          <p:nvPr>
            <p:ph idx="1"/>
          </p:nvPr>
        </p:nvSpPr>
        <p:spPr>
          <a:xfrm>
            <a:off x="5335525" y="1901949"/>
            <a:ext cx="3512215" cy="4733856"/>
          </a:xfrm>
        </p:spPr>
        <p:txBody>
          <a:bodyPr>
            <a:normAutofit lnSpcReduction="10000"/>
          </a:bodyPr>
          <a:lstStyle/>
          <a:p>
            <a:r>
              <a:rPr lang="en-US" sz="1800" dirty="0"/>
              <a:t>Lower the tip of the rod as the line unrolls in front of you. </a:t>
            </a:r>
            <a:endParaRPr lang="en-US" sz="1800" dirty="0" smtClean="0"/>
          </a:p>
          <a:p>
            <a:r>
              <a:rPr lang="en-US" sz="1800" dirty="0" smtClean="0"/>
              <a:t>Stop </a:t>
            </a:r>
            <a:r>
              <a:rPr lang="en-US" sz="1800" dirty="0"/>
              <a:t>the rod once it's about parallel with the ground to allow the energy in the line to propel it forward. </a:t>
            </a:r>
            <a:endParaRPr lang="en-US" sz="1800" dirty="0" smtClean="0"/>
          </a:p>
          <a:p>
            <a:r>
              <a:rPr lang="en-US" sz="1800" dirty="0" smtClean="0"/>
              <a:t>As </a:t>
            </a:r>
            <a:r>
              <a:rPr lang="en-US" sz="1800" dirty="0"/>
              <a:t>the line unrolls in front of you, slowly lower the tip of the rod to roll the line out all the way to the fly at the end. </a:t>
            </a:r>
            <a:endParaRPr lang="en-US" sz="1800" dirty="0" smtClean="0"/>
          </a:p>
          <a:p>
            <a:r>
              <a:rPr lang="en-US" sz="1800" dirty="0" smtClean="0"/>
              <a:t>The </a:t>
            </a:r>
            <a:r>
              <a:rPr lang="en-US" sz="1800" dirty="0"/>
              <a:t>line should end right where you were </a:t>
            </a:r>
            <a:r>
              <a:rPr lang="en-US" sz="1800" dirty="0" smtClean="0"/>
              <a:t>aiming.</a:t>
            </a:r>
            <a:r>
              <a:rPr lang="en-US" sz="1800" baseline="30000" dirty="0" smtClean="0"/>
              <a:t> </a:t>
            </a:r>
          </a:p>
          <a:p>
            <a:r>
              <a:rPr lang="en-US" sz="1800" dirty="0" smtClean="0"/>
              <a:t>Don't </a:t>
            </a:r>
            <a:r>
              <a:rPr lang="en-US" sz="1800" dirty="0"/>
              <a:t>snap the rod down sharply or the tension in the line could cause the cast to go straight down before it has reached its target.</a:t>
            </a:r>
          </a:p>
        </p:txBody>
      </p:sp>
      <p:pic>
        <p:nvPicPr>
          <p:cNvPr id="4" name="Picture 3"/>
          <p:cNvPicPr>
            <a:picLocks noChangeAspect="1"/>
          </p:cNvPicPr>
          <p:nvPr/>
        </p:nvPicPr>
        <p:blipFill>
          <a:blip r:embed="rId2"/>
          <a:stretch>
            <a:fillRect/>
          </a:stretch>
        </p:blipFill>
        <p:spPr>
          <a:xfrm>
            <a:off x="296260" y="1901949"/>
            <a:ext cx="4886561" cy="3664921"/>
          </a:xfrm>
          <a:prstGeom prst="rect">
            <a:avLst/>
          </a:prstGeom>
        </p:spPr>
      </p:pic>
    </p:spTree>
    <p:extLst>
      <p:ext uri="{BB962C8B-B14F-4D97-AF65-F5344CB8AC3E}">
        <p14:creationId xmlns:p14="http://schemas.microsoft.com/office/powerpoint/2010/main" val="17641052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False Casting</a:t>
            </a:r>
            <a:endParaRPr lang="en-US" dirty="0"/>
          </a:p>
        </p:txBody>
      </p:sp>
      <p:sp>
        <p:nvSpPr>
          <p:cNvPr id="3" name="Content Placeholder 2"/>
          <p:cNvSpPr>
            <a:spLocks noGrp="1"/>
          </p:cNvSpPr>
          <p:nvPr>
            <p:ph idx="1"/>
          </p:nvPr>
        </p:nvSpPr>
        <p:spPr>
          <a:xfrm>
            <a:off x="601671" y="1901949"/>
            <a:ext cx="4275739" cy="4428445"/>
          </a:xfrm>
        </p:spPr>
        <p:txBody>
          <a:bodyPr>
            <a:normAutofit/>
          </a:bodyPr>
          <a:lstStyle/>
          <a:p>
            <a:r>
              <a:rPr lang="en-US" sz="1800" dirty="0" smtClean="0"/>
              <a:t>If </a:t>
            </a:r>
            <a:r>
              <a:rPr lang="en-US" sz="1800" dirty="0"/>
              <a:t>you have made the forward cast and, instead of softly </a:t>
            </a:r>
            <a:r>
              <a:rPr lang="en-US" sz="1800" dirty="0" smtClean="0"/>
              <a:t>lowering the </a:t>
            </a:r>
            <a:r>
              <a:rPr lang="en-US" sz="1800" dirty="0"/>
              <a:t>rod tip and letting the line and fly settle on the </a:t>
            </a:r>
            <a:r>
              <a:rPr lang="en-US" sz="1800" dirty="0" smtClean="0"/>
              <a:t>water, you </a:t>
            </a:r>
            <a:r>
              <a:rPr lang="en-US" sz="1800" dirty="0"/>
              <a:t>execute another back cast with the fly still in the air, </a:t>
            </a:r>
            <a:r>
              <a:rPr lang="en-US" sz="1800" dirty="0" smtClean="0"/>
              <a:t>you are </a:t>
            </a:r>
            <a:r>
              <a:rPr lang="en-US" sz="1800" dirty="0"/>
              <a:t>false casting. </a:t>
            </a:r>
            <a:endParaRPr lang="en-US" sz="1800" dirty="0" smtClean="0"/>
          </a:p>
          <a:p>
            <a:r>
              <a:rPr lang="en-US" sz="1800" dirty="0" smtClean="0"/>
              <a:t>False </a:t>
            </a:r>
            <a:r>
              <a:rPr lang="en-US" sz="1800" dirty="0"/>
              <a:t>casting allows the angler to </a:t>
            </a:r>
            <a:r>
              <a:rPr lang="en-US" sz="1800" dirty="0" smtClean="0"/>
              <a:t>change directions </a:t>
            </a:r>
            <a:r>
              <a:rPr lang="en-US" sz="1800" dirty="0"/>
              <a:t>from cast to cast without disturbing the </a:t>
            </a:r>
            <a:r>
              <a:rPr lang="en-US" sz="1800" dirty="0" smtClean="0"/>
              <a:t>surface of </a:t>
            </a:r>
            <a:r>
              <a:rPr lang="en-US" sz="1800" dirty="0"/>
              <a:t>the water and to add more length to the cast. </a:t>
            </a:r>
            <a:endParaRPr lang="en-US" sz="1800" dirty="0" smtClean="0"/>
          </a:p>
          <a:p>
            <a:r>
              <a:rPr lang="en-US" sz="1800" dirty="0" smtClean="0"/>
              <a:t>It </a:t>
            </a:r>
            <a:r>
              <a:rPr lang="en-US" sz="1800" dirty="0"/>
              <a:t>is also </a:t>
            </a:r>
            <a:r>
              <a:rPr lang="en-US" sz="1800" dirty="0" smtClean="0"/>
              <a:t>a good </a:t>
            </a:r>
            <a:r>
              <a:rPr lang="en-US" sz="1800" dirty="0"/>
              <a:t>way to dry a fly that has soaked up too much </a:t>
            </a:r>
            <a:r>
              <a:rPr lang="en-US" sz="1800" dirty="0" smtClean="0"/>
              <a:t>water. </a:t>
            </a:r>
          </a:p>
          <a:p>
            <a:r>
              <a:rPr lang="en-US" sz="1800" dirty="0" smtClean="0"/>
              <a:t>Practice </a:t>
            </a:r>
            <a:r>
              <a:rPr lang="en-US" sz="1800" dirty="0"/>
              <a:t>false casting 30 feet of line. Much more </a:t>
            </a:r>
            <a:r>
              <a:rPr lang="en-US" sz="1800" dirty="0" smtClean="0"/>
              <a:t>than this </a:t>
            </a:r>
            <a:r>
              <a:rPr lang="en-US" sz="1800" dirty="0"/>
              <a:t>is unwieldy.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2820" y="1901949"/>
            <a:ext cx="3806685" cy="4428443"/>
          </a:xfrm>
          <a:prstGeom prst="rect">
            <a:avLst/>
          </a:prstGeom>
        </p:spPr>
      </p:pic>
    </p:spTree>
    <p:extLst>
      <p:ext uri="{BB962C8B-B14F-4D97-AF65-F5344CB8AC3E}">
        <p14:creationId xmlns:p14="http://schemas.microsoft.com/office/powerpoint/2010/main" val="3443452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dirty="0" smtClean="0">
                <a:latin typeface="HelveticaNeueLT Pro 33 ThEx" pitchFamily="34" charset="0"/>
              </a:rPr>
              <a:t>Hazards of Fishing</a:t>
            </a:r>
            <a:endParaRPr lang="en-US" dirty="0">
              <a:latin typeface="HelveticaNeueLT Pro 33 ThEx" pitchFamily="34" charset="0"/>
            </a:endParaRPr>
          </a:p>
        </p:txBody>
      </p:sp>
      <p:sp>
        <p:nvSpPr>
          <p:cNvPr id="2" name="Content Placeholder 1"/>
          <p:cNvSpPr>
            <a:spLocks noGrp="1"/>
          </p:cNvSpPr>
          <p:nvPr>
            <p:ph idx="1"/>
          </p:nvPr>
        </p:nvSpPr>
        <p:spPr>
          <a:xfrm>
            <a:off x="601671" y="1901949"/>
            <a:ext cx="4569213" cy="4428445"/>
          </a:xfrm>
        </p:spPr>
        <p:txBody>
          <a:bodyPr/>
          <a:lstStyle/>
          <a:p>
            <a:r>
              <a:rPr lang="en-US" sz="1800" dirty="0" smtClean="0"/>
              <a:t>Drowning</a:t>
            </a:r>
          </a:p>
          <a:p>
            <a:pPr lvl="1"/>
            <a:r>
              <a:rPr lang="en-US" sz="1400" dirty="0" smtClean="0"/>
              <a:t>Slipping</a:t>
            </a:r>
            <a:r>
              <a:rPr lang="en-US" sz="1400" dirty="0"/>
              <a:t>, falling into </a:t>
            </a:r>
            <a:r>
              <a:rPr lang="en-US" sz="1400" dirty="0" smtClean="0"/>
              <a:t>the water or underwater holes</a:t>
            </a:r>
          </a:p>
          <a:p>
            <a:pPr lvl="1"/>
            <a:r>
              <a:rPr lang="en-US" sz="1400" dirty="0" smtClean="0"/>
              <a:t>Being </a:t>
            </a:r>
            <a:r>
              <a:rPr lang="en-US" sz="1400" dirty="0"/>
              <a:t>swept down river by flowing </a:t>
            </a:r>
            <a:r>
              <a:rPr lang="en-US" sz="1400" dirty="0" smtClean="0"/>
              <a:t>water</a:t>
            </a:r>
          </a:p>
          <a:p>
            <a:r>
              <a:rPr lang="en-US" sz="1800" dirty="0" smtClean="0"/>
              <a:t>Lightning </a:t>
            </a:r>
            <a:r>
              <a:rPr lang="en-US" sz="1800" dirty="0"/>
              <a:t>and </a:t>
            </a:r>
            <a:r>
              <a:rPr lang="en-US" sz="1800" dirty="0" smtClean="0"/>
              <a:t>storms.</a:t>
            </a:r>
          </a:p>
          <a:p>
            <a:r>
              <a:rPr lang="en-US" sz="1800" dirty="0" smtClean="0"/>
              <a:t>Sunburn!</a:t>
            </a:r>
          </a:p>
          <a:p>
            <a:r>
              <a:rPr lang="en-US" sz="1800" dirty="0" smtClean="0"/>
              <a:t>Dehydration and heat related injuries.</a:t>
            </a:r>
          </a:p>
          <a:p>
            <a:r>
              <a:rPr lang="en-US" sz="1800" dirty="0" smtClean="0"/>
              <a:t>Insect bites and stings</a:t>
            </a:r>
          </a:p>
          <a:p>
            <a:r>
              <a:rPr lang="en-US" sz="1800" dirty="0" smtClean="0"/>
              <a:t>Slipping </a:t>
            </a:r>
            <a:r>
              <a:rPr lang="en-US" sz="1800" dirty="0"/>
              <a:t>or cutting yourself on sharp, rocky edges</a:t>
            </a:r>
            <a:r>
              <a:rPr lang="en-US" sz="1800" dirty="0" smtClean="0"/>
              <a:t>.</a:t>
            </a:r>
          </a:p>
          <a:p>
            <a:r>
              <a:rPr lang="en-US" sz="1800" dirty="0" smtClean="0"/>
              <a:t>Cuts and puncture wounds from fishing equipment.</a:t>
            </a:r>
          </a:p>
          <a:p>
            <a:r>
              <a:rPr lang="en-US" sz="1800" dirty="0" smtClean="0"/>
              <a:t>The </a:t>
            </a:r>
            <a:r>
              <a:rPr lang="en-US" sz="1800" dirty="0"/>
              <a:t>farther out you go, the risks increase—so be prepared! </a:t>
            </a:r>
          </a:p>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5961" y="1596540"/>
            <a:ext cx="3973116" cy="2236151"/>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104" r="17008"/>
          <a:stretch/>
        </p:blipFill>
        <p:spPr>
          <a:xfrm>
            <a:off x="5594347" y="4037081"/>
            <a:ext cx="3096345" cy="2236151"/>
          </a:xfrm>
          <a:prstGeom prst="rect">
            <a:avLst/>
          </a:prstGeom>
        </p:spPr>
      </p:pic>
    </p:spTree>
    <p:extLst>
      <p:ext uri="{BB962C8B-B14F-4D97-AF65-F5344CB8AC3E}">
        <p14:creationId xmlns:p14="http://schemas.microsoft.com/office/powerpoint/2010/main" val="3602034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False Casting</a:t>
            </a:r>
            <a:endParaRPr lang="en-US" dirty="0"/>
          </a:p>
        </p:txBody>
      </p:sp>
      <p:sp>
        <p:nvSpPr>
          <p:cNvPr id="3" name="Content Placeholder 2"/>
          <p:cNvSpPr>
            <a:spLocks noGrp="1"/>
          </p:cNvSpPr>
          <p:nvPr>
            <p:ph idx="1"/>
          </p:nvPr>
        </p:nvSpPr>
        <p:spPr>
          <a:xfrm>
            <a:off x="143555" y="1901950"/>
            <a:ext cx="4123035" cy="4886560"/>
          </a:xfrm>
        </p:spPr>
        <p:txBody>
          <a:bodyPr>
            <a:normAutofit fontScale="62500" lnSpcReduction="20000"/>
          </a:bodyPr>
          <a:lstStyle/>
          <a:p>
            <a:r>
              <a:rPr lang="en-US" dirty="0" smtClean="0"/>
              <a:t>Even </a:t>
            </a:r>
            <a:r>
              <a:rPr lang="en-US" dirty="0"/>
              <a:t>though a false cast may be necessary at times, false casts do not catch fish. </a:t>
            </a:r>
            <a:endParaRPr lang="en-US" dirty="0" smtClean="0"/>
          </a:p>
          <a:p>
            <a:r>
              <a:rPr lang="en-US" dirty="0" smtClean="0"/>
              <a:t>Try </a:t>
            </a:r>
            <a:r>
              <a:rPr lang="en-US" dirty="0"/>
              <a:t>to minimize doing things that do not catch fish. </a:t>
            </a:r>
          </a:p>
          <a:p>
            <a:r>
              <a:rPr lang="en-US" dirty="0" smtClean="0"/>
              <a:t>Fly </a:t>
            </a:r>
            <a:r>
              <a:rPr lang="en-US" dirty="0"/>
              <a:t>line waving back and forth in the air too much could scare fish in low, clear water. Minimizing false casting helps an angler make a better effort of not disturbing fish, which leads to catching more fish.</a:t>
            </a:r>
          </a:p>
          <a:p>
            <a:r>
              <a:rPr lang="en-US" dirty="0"/>
              <a:t>Too many false casts also have a tendency to lead to more tangles. Not only are tangles frustrating to fight with, they take away time that could be spent catching fish. Minimizing false casting generally minimizes those extra tangles, or “wind knots”.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1085" y="1906910"/>
            <a:ext cx="4648828" cy="2901396"/>
          </a:xfrm>
          <a:prstGeom prst="rect">
            <a:avLst/>
          </a:prstGeom>
        </p:spPr>
      </p:pic>
    </p:spTree>
    <p:extLst>
      <p:ext uri="{BB962C8B-B14F-4D97-AF65-F5344CB8AC3E}">
        <p14:creationId xmlns:p14="http://schemas.microsoft.com/office/powerpoint/2010/main" val="27685567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False Casting</a:t>
            </a:r>
            <a:endParaRPr lang="en-US" dirty="0"/>
          </a:p>
        </p:txBody>
      </p:sp>
      <p:sp>
        <p:nvSpPr>
          <p:cNvPr id="3" name="Content Placeholder 2"/>
          <p:cNvSpPr>
            <a:spLocks noGrp="1"/>
          </p:cNvSpPr>
          <p:nvPr>
            <p:ph idx="1"/>
          </p:nvPr>
        </p:nvSpPr>
        <p:spPr>
          <a:xfrm>
            <a:off x="296261" y="1901949"/>
            <a:ext cx="3664920" cy="4428446"/>
          </a:xfrm>
        </p:spPr>
        <p:txBody>
          <a:bodyPr>
            <a:normAutofit/>
          </a:bodyPr>
          <a:lstStyle/>
          <a:p>
            <a:r>
              <a:rPr lang="en-US" sz="1800" dirty="0"/>
              <a:t>Most advanced fly anglers agree that it should take a maximum of three false casts to reach your intended target or change direction in normal fishing situations. </a:t>
            </a:r>
            <a:endParaRPr lang="en-US" sz="1800" dirty="0" smtClean="0"/>
          </a:p>
          <a:p>
            <a:r>
              <a:rPr lang="en-US" sz="1800" dirty="0" smtClean="0"/>
              <a:t>Less </a:t>
            </a:r>
            <a:r>
              <a:rPr lang="en-US" sz="1800" dirty="0"/>
              <a:t>is always better. Remember, you can't catch a fish if your fly is whirling about in the air above you, so put it in the water where it belongs!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1858" y="0"/>
            <a:ext cx="5064181" cy="6858000"/>
          </a:xfrm>
          <a:prstGeom prst="rect">
            <a:avLst/>
          </a:prstGeom>
        </p:spPr>
      </p:pic>
    </p:spTree>
    <p:extLst>
      <p:ext uri="{BB962C8B-B14F-4D97-AF65-F5344CB8AC3E}">
        <p14:creationId xmlns:p14="http://schemas.microsoft.com/office/powerpoint/2010/main" val="16047610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Performing a Roll </a:t>
            </a:r>
            <a:r>
              <a:rPr lang="en-US" dirty="0"/>
              <a:t>Cast</a:t>
            </a:r>
          </a:p>
        </p:txBody>
      </p:sp>
      <p:sp>
        <p:nvSpPr>
          <p:cNvPr id="3" name="Content Placeholder 2"/>
          <p:cNvSpPr>
            <a:spLocks noGrp="1"/>
          </p:cNvSpPr>
          <p:nvPr>
            <p:ph idx="1"/>
          </p:nvPr>
        </p:nvSpPr>
        <p:spPr>
          <a:xfrm>
            <a:off x="5030115" y="1901949"/>
            <a:ext cx="3817625" cy="4581151"/>
          </a:xfrm>
        </p:spPr>
        <p:txBody>
          <a:bodyPr>
            <a:normAutofit lnSpcReduction="10000"/>
          </a:bodyPr>
          <a:lstStyle/>
          <a:p>
            <a:r>
              <a:rPr lang="en-US" sz="1800" dirty="0"/>
              <a:t>Use the roll cast when you're fishing in narrow waterways. </a:t>
            </a:r>
            <a:endParaRPr lang="en-US" sz="1800" dirty="0" smtClean="0"/>
          </a:p>
          <a:p>
            <a:r>
              <a:rPr lang="en-US" sz="1800" dirty="0" smtClean="0"/>
              <a:t>The </a:t>
            </a:r>
            <a:r>
              <a:rPr lang="en-US" sz="1800" dirty="0"/>
              <a:t>roll cast will cause the line to smoothly unroll over the surface of the water and is less likely to disturb fish, but it's also a little more difficult to perform. </a:t>
            </a:r>
            <a:endParaRPr lang="en-US" sz="1800" dirty="0" smtClean="0"/>
          </a:p>
          <a:p>
            <a:r>
              <a:rPr lang="en-US" sz="1800" dirty="0" smtClean="0"/>
              <a:t>It's </a:t>
            </a:r>
            <a:r>
              <a:rPr lang="en-US" sz="1800" dirty="0"/>
              <a:t>also important that the line is in water because the water anchors it and allows you to create a </a:t>
            </a:r>
            <a:r>
              <a:rPr lang="en-US" sz="1800" dirty="0" smtClean="0"/>
              <a:t>loop.</a:t>
            </a:r>
            <a:r>
              <a:rPr lang="en-US" sz="1800" baseline="30000" dirty="0" smtClean="0"/>
              <a:t> </a:t>
            </a:r>
          </a:p>
          <a:p>
            <a:r>
              <a:rPr lang="en-US" sz="1800" dirty="0" smtClean="0"/>
              <a:t>A </a:t>
            </a:r>
            <a:r>
              <a:rPr lang="en-US" sz="1800" dirty="0"/>
              <a:t>roll cast is great to use when you're fishing in narrow creeks or streams.</a:t>
            </a:r>
          </a:p>
          <a:p>
            <a:r>
              <a:rPr lang="en-US" sz="1800" dirty="0"/>
              <a:t>The roll cast is also effective if you have a strong wind at your back that is interfering with your overhead cast.</a:t>
            </a:r>
          </a:p>
          <a:p>
            <a:pPr marL="0" indent="0">
              <a:buNone/>
            </a:pPr>
            <a:endParaRPr lang="en-US" sz="1800" dirty="0"/>
          </a:p>
        </p:txBody>
      </p:sp>
      <p:pic>
        <p:nvPicPr>
          <p:cNvPr id="5" name="Picture 4"/>
          <p:cNvPicPr>
            <a:picLocks noChangeAspect="1"/>
          </p:cNvPicPr>
          <p:nvPr/>
        </p:nvPicPr>
        <p:blipFill>
          <a:blip r:embed="rId2"/>
          <a:stretch>
            <a:fillRect/>
          </a:stretch>
        </p:blipFill>
        <p:spPr>
          <a:xfrm>
            <a:off x="296261" y="1901949"/>
            <a:ext cx="4581150" cy="3435862"/>
          </a:xfrm>
          <a:prstGeom prst="rect">
            <a:avLst/>
          </a:prstGeom>
        </p:spPr>
      </p:pic>
    </p:spTree>
    <p:extLst>
      <p:ext uri="{BB962C8B-B14F-4D97-AF65-F5344CB8AC3E}">
        <p14:creationId xmlns:p14="http://schemas.microsoft.com/office/powerpoint/2010/main" val="38152777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Performing a Roll </a:t>
            </a:r>
            <a:r>
              <a:rPr lang="en-US" dirty="0"/>
              <a:t>Cast</a:t>
            </a:r>
          </a:p>
        </p:txBody>
      </p:sp>
      <p:sp>
        <p:nvSpPr>
          <p:cNvPr id="3" name="Content Placeholder 2"/>
          <p:cNvSpPr>
            <a:spLocks noGrp="1"/>
          </p:cNvSpPr>
          <p:nvPr>
            <p:ph idx="1"/>
          </p:nvPr>
        </p:nvSpPr>
        <p:spPr>
          <a:xfrm>
            <a:off x="5407101" y="1901949"/>
            <a:ext cx="3593344" cy="4581151"/>
          </a:xfrm>
        </p:spPr>
        <p:txBody>
          <a:bodyPr>
            <a:normAutofit/>
          </a:bodyPr>
          <a:lstStyle/>
          <a:p>
            <a:r>
              <a:rPr lang="en-US" sz="1800" dirty="0"/>
              <a:t>Draw the rod up and back to drag the end of the line across the water. Start with about 25 feet (7.6 m) of line laid out in front of you on the water and the tip of your rod pointed at the surface. Use a slow and smooth motion to bring the rod back and drag the line over the surface of the </a:t>
            </a:r>
            <a:r>
              <a:rPr lang="en-US" sz="1800" dirty="0" smtClean="0"/>
              <a:t>water.</a:t>
            </a:r>
            <a:r>
              <a:rPr lang="en-US" sz="1800" baseline="30000" dirty="0" smtClean="0"/>
              <a:t> </a:t>
            </a:r>
            <a:endParaRPr lang="en-US" sz="1800" dirty="0"/>
          </a:p>
          <a:p>
            <a:r>
              <a:rPr lang="en-US" sz="1800" b="1" dirty="0"/>
              <a:t>Tip:</a:t>
            </a:r>
            <a:r>
              <a:rPr lang="en-US" sz="1800" dirty="0"/>
              <a:t> Make sure you don't pull the line out of the water. The friction of the line and the water is what loads the rod and allows you to cast it forward.</a:t>
            </a:r>
          </a:p>
        </p:txBody>
      </p:sp>
      <p:pic>
        <p:nvPicPr>
          <p:cNvPr id="4" name="Picture 3"/>
          <p:cNvPicPr>
            <a:picLocks noChangeAspect="1"/>
          </p:cNvPicPr>
          <p:nvPr/>
        </p:nvPicPr>
        <p:blipFill>
          <a:blip r:embed="rId2"/>
          <a:stretch>
            <a:fillRect/>
          </a:stretch>
        </p:blipFill>
        <p:spPr>
          <a:xfrm>
            <a:off x="296260" y="1901949"/>
            <a:ext cx="5039265" cy="3779449"/>
          </a:xfrm>
          <a:prstGeom prst="rect">
            <a:avLst/>
          </a:prstGeom>
        </p:spPr>
      </p:pic>
    </p:spTree>
    <p:extLst>
      <p:ext uri="{BB962C8B-B14F-4D97-AF65-F5344CB8AC3E}">
        <p14:creationId xmlns:p14="http://schemas.microsoft.com/office/powerpoint/2010/main" val="23030473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Performing a Roll </a:t>
            </a:r>
            <a:r>
              <a:rPr lang="en-US" dirty="0"/>
              <a:t>Cast</a:t>
            </a:r>
          </a:p>
        </p:txBody>
      </p:sp>
      <p:sp>
        <p:nvSpPr>
          <p:cNvPr id="3" name="Content Placeholder 2"/>
          <p:cNvSpPr>
            <a:spLocks noGrp="1"/>
          </p:cNvSpPr>
          <p:nvPr>
            <p:ph idx="1"/>
          </p:nvPr>
        </p:nvSpPr>
        <p:spPr>
          <a:xfrm>
            <a:off x="5640935" y="1901949"/>
            <a:ext cx="3206805" cy="4581151"/>
          </a:xfrm>
        </p:spPr>
        <p:txBody>
          <a:bodyPr>
            <a:normAutofit/>
          </a:bodyPr>
          <a:lstStyle/>
          <a:p>
            <a:r>
              <a:rPr lang="en-US" sz="1800" dirty="0"/>
              <a:t>Stop the stroke with the rod tip high when a loop has formed behind you. </a:t>
            </a:r>
            <a:endParaRPr lang="en-US" sz="1800" dirty="0" smtClean="0"/>
          </a:p>
          <a:p>
            <a:r>
              <a:rPr lang="en-US" sz="1800" dirty="0" smtClean="0"/>
              <a:t>As </a:t>
            </a:r>
            <a:r>
              <a:rPr lang="en-US" sz="1800" dirty="0"/>
              <a:t>soon as your rod reaches just past a vertical position, stop and hold it in position. </a:t>
            </a:r>
            <a:endParaRPr lang="en-US" sz="1800" dirty="0" smtClean="0"/>
          </a:p>
          <a:p>
            <a:r>
              <a:rPr lang="en-US" sz="1800" dirty="0" smtClean="0"/>
              <a:t>The </a:t>
            </a:r>
            <a:r>
              <a:rPr lang="en-US" sz="1800" dirty="0"/>
              <a:t>line should be slack and droop behind the tip of the rod, creating a </a:t>
            </a:r>
            <a:r>
              <a:rPr lang="en-US" sz="1800" dirty="0" smtClean="0"/>
              <a:t>loop.</a:t>
            </a:r>
            <a:r>
              <a:rPr lang="en-US" sz="1800" baseline="30000" dirty="0" smtClean="0"/>
              <a:t> </a:t>
            </a:r>
          </a:p>
          <a:p>
            <a:r>
              <a:rPr lang="en-US" sz="1800" dirty="0" smtClean="0"/>
              <a:t>The </a:t>
            </a:r>
            <a:r>
              <a:rPr lang="en-US" sz="1800" dirty="0"/>
              <a:t>larger the loop, the more power you can generate to cast the line forward.</a:t>
            </a:r>
          </a:p>
          <a:p>
            <a:endParaRPr lang="en-US" sz="1800" dirty="0"/>
          </a:p>
        </p:txBody>
      </p:sp>
      <p:pic>
        <p:nvPicPr>
          <p:cNvPr id="4" name="Picture 3"/>
          <p:cNvPicPr>
            <a:picLocks noChangeAspect="1"/>
          </p:cNvPicPr>
          <p:nvPr/>
        </p:nvPicPr>
        <p:blipFill>
          <a:blip r:embed="rId2"/>
          <a:stretch>
            <a:fillRect/>
          </a:stretch>
        </p:blipFill>
        <p:spPr>
          <a:xfrm>
            <a:off x="296260" y="1901949"/>
            <a:ext cx="5212693" cy="3909520"/>
          </a:xfrm>
          <a:prstGeom prst="rect">
            <a:avLst/>
          </a:prstGeom>
        </p:spPr>
      </p:pic>
    </p:spTree>
    <p:extLst>
      <p:ext uri="{BB962C8B-B14F-4D97-AF65-F5344CB8AC3E}">
        <p14:creationId xmlns:p14="http://schemas.microsoft.com/office/powerpoint/2010/main" val="1231187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Performing a Roll </a:t>
            </a:r>
            <a:r>
              <a:rPr lang="en-US" dirty="0"/>
              <a:t>Cast</a:t>
            </a:r>
          </a:p>
        </p:txBody>
      </p:sp>
      <p:sp>
        <p:nvSpPr>
          <p:cNvPr id="3" name="Content Placeholder 2"/>
          <p:cNvSpPr>
            <a:spLocks noGrp="1"/>
          </p:cNvSpPr>
          <p:nvPr>
            <p:ph idx="1"/>
          </p:nvPr>
        </p:nvSpPr>
        <p:spPr>
          <a:xfrm>
            <a:off x="5459433" y="1901949"/>
            <a:ext cx="3388308" cy="4581151"/>
          </a:xfrm>
        </p:spPr>
        <p:txBody>
          <a:bodyPr>
            <a:normAutofit lnSpcReduction="10000"/>
          </a:bodyPr>
          <a:lstStyle/>
          <a:p>
            <a:r>
              <a:rPr lang="en-US" sz="1800" dirty="0"/>
              <a:t>Accelerate the rod forward quickly. </a:t>
            </a:r>
            <a:endParaRPr lang="en-US" sz="1800" dirty="0" smtClean="0"/>
          </a:p>
          <a:p>
            <a:r>
              <a:rPr lang="en-US" sz="1800" dirty="0" smtClean="0"/>
              <a:t>Once </a:t>
            </a:r>
            <a:r>
              <a:rPr lang="en-US" sz="1800" dirty="0"/>
              <a:t>you've formed the loop with the backward motion, quickly move the rod forward to start the forward cast. </a:t>
            </a:r>
            <a:endParaRPr lang="en-US" sz="1800" dirty="0" smtClean="0"/>
          </a:p>
          <a:p>
            <a:r>
              <a:rPr lang="en-US" sz="1800" dirty="0" smtClean="0"/>
              <a:t>Keep </a:t>
            </a:r>
            <a:r>
              <a:rPr lang="en-US" sz="1800" dirty="0"/>
              <a:t>your hand high and the rod pointed up. </a:t>
            </a:r>
            <a:endParaRPr lang="en-US" sz="1800" dirty="0" smtClean="0"/>
          </a:p>
          <a:p>
            <a:r>
              <a:rPr lang="en-US" sz="1800" dirty="0" smtClean="0"/>
              <a:t>The </a:t>
            </a:r>
            <a:r>
              <a:rPr lang="en-US" sz="1800" dirty="0"/>
              <a:t>line will start to roll over the surface of the water and move the direction of your </a:t>
            </a:r>
            <a:r>
              <a:rPr lang="en-US" sz="1800" dirty="0" smtClean="0"/>
              <a:t>cast.</a:t>
            </a:r>
            <a:r>
              <a:rPr lang="en-US" sz="1800" baseline="30000" dirty="0" smtClean="0"/>
              <a:t> </a:t>
            </a:r>
          </a:p>
          <a:p>
            <a:r>
              <a:rPr lang="en-US" sz="1800" dirty="0" smtClean="0"/>
              <a:t>Move </a:t>
            </a:r>
            <a:r>
              <a:rPr lang="en-US" sz="1800" dirty="0"/>
              <a:t>forward with a smooth and consistent movement rather than a short and jerky motion.</a:t>
            </a:r>
          </a:p>
          <a:p>
            <a:pPr marL="0" indent="0">
              <a:buNone/>
            </a:pPr>
            <a:endParaRPr lang="en-US" sz="1800" dirty="0"/>
          </a:p>
        </p:txBody>
      </p:sp>
      <p:pic>
        <p:nvPicPr>
          <p:cNvPr id="6" name="Picture 5"/>
          <p:cNvPicPr>
            <a:picLocks noChangeAspect="1"/>
          </p:cNvPicPr>
          <p:nvPr/>
        </p:nvPicPr>
        <p:blipFill>
          <a:blip r:embed="rId2"/>
          <a:stretch>
            <a:fillRect/>
          </a:stretch>
        </p:blipFill>
        <p:spPr>
          <a:xfrm>
            <a:off x="296260" y="1937730"/>
            <a:ext cx="5042461" cy="3781846"/>
          </a:xfrm>
          <a:prstGeom prst="rect">
            <a:avLst/>
          </a:prstGeom>
        </p:spPr>
      </p:pic>
    </p:spTree>
    <p:extLst>
      <p:ext uri="{BB962C8B-B14F-4D97-AF65-F5344CB8AC3E}">
        <p14:creationId xmlns:p14="http://schemas.microsoft.com/office/powerpoint/2010/main" val="42890716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Performing a Roll </a:t>
            </a:r>
            <a:r>
              <a:rPr lang="en-US" dirty="0"/>
              <a:t>Cast</a:t>
            </a:r>
          </a:p>
        </p:txBody>
      </p:sp>
      <p:sp>
        <p:nvSpPr>
          <p:cNvPr id="3" name="Content Placeholder 2"/>
          <p:cNvSpPr>
            <a:spLocks noGrp="1"/>
          </p:cNvSpPr>
          <p:nvPr>
            <p:ph idx="1"/>
          </p:nvPr>
        </p:nvSpPr>
        <p:spPr>
          <a:xfrm>
            <a:off x="5488231" y="1901949"/>
            <a:ext cx="3359510" cy="4581151"/>
          </a:xfrm>
        </p:spPr>
        <p:txBody>
          <a:bodyPr>
            <a:normAutofit/>
          </a:bodyPr>
          <a:lstStyle/>
          <a:p>
            <a:r>
              <a:rPr lang="en-US" sz="1800" dirty="0"/>
              <a:t>End the cast by stopping abruptly to allow the line to unroll. </a:t>
            </a:r>
            <a:endParaRPr lang="en-US" sz="1800" dirty="0" smtClean="0"/>
          </a:p>
          <a:p>
            <a:r>
              <a:rPr lang="en-US" sz="1800" dirty="0" smtClean="0"/>
              <a:t>As </a:t>
            </a:r>
            <a:r>
              <a:rPr lang="en-US" sz="1800" dirty="0"/>
              <a:t>you move your rod forward, the loop will rise up. </a:t>
            </a:r>
            <a:endParaRPr lang="en-US" sz="1800" dirty="0" smtClean="0"/>
          </a:p>
          <a:p>
            <a:r>
              <a:rPr lang="en-US" sz="1800" dirty="0" smtClean="0"/>
              <a:t>Stop </a:t>
            </a:r>
            <a:r>
              <a:rPr lang="en-US" sz="1800" dirty="0"/>
              <a:t>your cast abruptly once it's nearly parallel with the water. </a:t>
            </a:r>
            <a:endParaRPr lang="en-US" sz="1800" dirty="0" smtClean="0"/>
          </a:p>
          <a:p>
            <a:r>
              <a:rPr lang="en-US" sz="1800" dirty="0" smtClean="0"/>
              <a:t>The </a:t>
            </a:r>
            <a:r>
              <a:rPr lang="en-US" sz="1800" dirty="0"/>
              <a:t>loop will roll out on top of the water and move to where you're aiming your </a:t>
            </a:r>
            <a:r>
              <a:rPr lang="en-US" sz="1800" dirty="0" smtClean="0"/>
              <a:t>cast.</a:t>
            </a:r>
            <a:r>
              <a:rPr lang="en-US" sz="1800" baseline="30000" dirty="0" smtClean="0"/>
              <a:t> </a:t>
            </a:r>
          </a:p>
          <a:p>
            <a:r>
              <a:rPr lang="en-US" sz="1800" dirty="0" smtClean="0"/>
              <a:t>Allow </a:t>
            </a:r>
            <a:r>
              <a:rPr lang="en-US" sz="1800" dirty="0"/>
              <a:t>the end of the line to land gently on the surface of the water.</a:t>
            </a:r>
          </a:p>
          <a:p>
            <a:pPr marL="0" indent="0">
              <a:buNone/>
            </a:pPr>
            <a:endParaRPr lang="en-US" sz="1800" dirty="0"/>
          </a:p>
        </p:txBody>
      </p:sp>
      <p:pic>
        <p:nvPicPr>
          <p:cNvPr id="4" name="Picture 3"/>
          <p:cNvPicPr>
            <a:picLocks noChangeAspect="1"/>
          </p:cNvPicPr>
          <p:nvPr/>
        </p:nvPicPr>
        <p:blipFill>
          <a:blip r:embed="rId2"/>
          <a:stretch>
            <a:fillRect/>
          </a:stretch>
        </p:blipFill>
        <p:spPr>
          <a:xfrm>
            <a:off x="296260" y="1901949"/>
            <a:ext cx="5039265" cy="3779449"/>
          </a:xfrm>
          <a:prstGeom prst="rect">
            <a:avLst/>
          </a:prstGeom>
        </p:spPr>
      </p:pic>
    </p:spTree>
    <p:extLst>
      <p:ext uri="{BB962C8B-B14F-4D97-AF65-F5344CB8AC3E}">
        <p14:creationId xmlns:p14="http://schemas.microsoft.com/office/powerpoint/2010/main" val="14829978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86836" y="374900"/>
            <a:ext cx="6260905" cy="916230"/>
          </a:xfrm>
        </p:spPr>
        <p:txBody>
          <a:bodyPr>
            <a:normAutofit/>
          </a:bodyPr>
          <a:lstStyle/>
          <a:p>
            <a:r>
              <a:rPr lang="en-US" dirty="0" smtClean="0"/>
              <a:t>Requirement 6</a:t>
            </a:r>
            <a:endParaRPr lang="en-US" dirty="0"/>
          </a:p>
        </p:txBody>
      </p:sp>
      <p:sp>
        <p:nvSpPr>
          <p:cNvPr id="5" name="Content Placeholder 4"/>
          <p:cNvSpPr>
            <a:spLocks noGrp="1"/>
          </p:cNvSpPr>
          <p:nvPr>
            <p:ph idx="1"/>
          </p:nvPr>
        </p:nvSpPr>
        <p:spPr>
          <a:xfrm>
            <a:off x="2586835" y="1291130"/>
            <a:ext cx="6260905" cy="5292232"/>
          </a:xfrm>
        </p:spPr>
        <p:txBody>
          <a:bodyPr/>
          <a:lstStyle/>
          <a:p>
            <a:pPr lvl="0" eaLnBrk="0" fontAlgn="base" hangingPunct="0">
              <a:spcBef>
                <a:spcPct val="0"/>
              </a:spcBef>
              <a:spcAft>
                <a:spcPct val="0"/>
              </a:spcAft>
              <a:buFont typeface="+mj-lt"/>
              <a:buAutoNum type="arabicPeriod" startAt="6"/>
            </a:pPr>
            <a:r>
              <a:rPr lang="en-US" altLang="en-US" sz="1800" dirty="0"/>
              <a:t>Go to a suitable fishing location and what fish may be eating both above and beneath the water's surface. Look for flying insects and some that may be on or beneath the water's surface. Explain the importance of matching the hatch. </a:t>
            </a:r>
          </a:p>
        </p:txBody>
      </p:sp>
      <p:pic>
        <p:nvPicPr>
          <p:cNvPr id="7" name="Picture 6"/>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5400000">
            <a:off x="6410187" y="346347"/>
            <a:ext cx="904777" cy="916230"/>
          </a:xfrm>
          <a:prstGeom prst="rect">
            <a:avLst/>
          </a:prstGeom>
        </p:spPr>
      </p:pic>
    </p:spTree>
    <p:extLst>
      <p:ext uri="{BB962C8B-B14F-4D97-AF65-F5344CB8AC3E}">
        <p14:creationId xmlns:p14="http://schemas.microsoft.com/office/powerpoint/2010/main" val="6411790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Matching the Hatch</a:t>
            </a:r>
            <a:endParaRPr lang="en-US" dirty="0"/>
          </a:p>
        </p:txBody>
      </p:sp>
      <p:sp>
        <p:nvSpPr>
          <p:cNvPr id="3" name="Content Placeholder 2"/>
          <p:cNvSpPr>
            <a:spLocks noGrp="1"/>
          </p:cNvSpPr>
          <p:nvPr>
            <p:ph idx="1"/>
          </p:nvPr>
        </p:nvSpPr>
        <p:spPr>
          <a:xfrm>
            <a:off x="601671" y="1901949"/>
            <a:ext cx="4428443" cy="4733856"/>
          </a:xfrm>
        </p:spPr>
        <p:txBody>
          <a:bodyPr>
            <a:normAutofit fontScale="70000" lnSpcReduction="20000"/>
          </a:bodyPr>
          <a:lstStyle/>
          <a:p>
            <a:r>
              <a:rPr lang="en-US" dirty="0"/>
              <a:t>“Matching the hatch” is </a:t>
            </a:r>
            <a:r>
              <a:rPr lang="en-US" dirty="0" smtClean="0"/>
              <a:t>an expression that comes </a:t>
            </a:r>
            <a:r>
              <a:rPr lang="en-US" dirty="0"/>
              <a:t>from the fly-fisherman’s attempts to imitate natural insects with artificial imitations in order to fool fish. </a:t>
            </a:r>
            <a:endParaRPr lang="en-US" dirty="0" smtClean="0"/>
          </a:p>
          <a:p>
            <a:r>
              <a:rPr lang="en-US" dirty="0" smtClean="0"/>
              <a:t>Since </a:t>
            </a:r>
            <a:r>
              <a:rPr lang="en-US" dirty="0"/>
              <a:t>trout can key in on certain menu items when they are available – and will often ignore all others – getting familiar with the bugs that are present in a stream at the moment you’re fishing can bring you one step closer to your goal of catching</a:t>
            </a:r>
            <a:r>
              <a:rPr lang="en-US" dirty="0" smtClean="0"/>
              <a:t>.</a:t>
            </a:r>
          </a:p>
          <a:p>
            <a:r>
              <a:rPr lang="en-US" dirty="0" smtClean="0"/>
              <a:t>Basic </a:t>
            </a:r>
            <a:r>
              <a:rPr lang="en-US" dirty="0"/>
              <a:t>streamside sampling can help cut down guesswork and give you a short list of viable offerings to try to replicate.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88" y="1975195"/>
            <a:ext cx="3497580" cy="4671060"/>
          </a:xfrm>
          <a:prstGeom prst="rect">
            <a:avLst/>
          </a:prstGeom>
        </p:spPr>
      </p:pic>
    </p:spTree>
    <p:extLst>
      <p:ext uri="{BB962C8B-B14F-4D97-AF65-F5344CB8AC3E}">
        <p14:creationId xmlns:p14="http://schemas.microsoft.com/office/powerpoint/2010/main" val="1090536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the Hatch</a:t>
            </a:r>
          </a:p>
        </p:txBody>
      </p:sp>
      <p:sp>
        <p:nvSpPr>
          <p:cNvPr id="3" name="Content Placeholder 2"/>
          <p:cNvSpPr>
            <a:spLocks noGrp="1"/>
          </p:cNvSpPr>
          <p:nvPr>
            <p:ph idx="1"/>
          </p:nvPr>
        </p:nvSpPr>
        <p:spPr>
          <a:xfrm>
            <a:off x="601671" y="1901949"/>
            <a:ext cx="4428444" cy="4733856"/>
          </a:xfrm>
        </p:spPr>
        <p:txBody>
          <a:bodyPr>
            <a:normAutofit fontScale="62500" lnSpcReduction="20000"/>
          </a:bodyPr>
          <a:lstStyle/>
          <a:p>
            <a:r>
              <a:rPr lang="en-US" dirty="0"/>
              <a:t>The simplest form of streamside sampling is done by picking up and looking at submerged rocks. </a:t>
            </a:r>
            <a:endParaRPr lang="en-US" dirty="0" smtClean="0"/>
          </a:p>
          <a:p>
            <a:r>
              <a:rPr lang="en-US" dirty="0" smtClean="0"/>
              <a:t>Choose </a:t>
            </a:r>
            <a:r>
              <a:rPr lang="en-US" dirty="0"/>
              <a:t>cobblestone-sized rocks that are easy to lift. </a:t>
            </a:r>
            <a:endParaRPr lang="en-US" dirty="0" smtClean="0"/>
          </a:p>
          <a:p>
            <a:r>
              <a:rPr lang="en-US" dirty="0" smtClean="0"/>
              <a:t>Under </a:t>
            </a:r>
            <a:r>
              <a:rPr lang="en-US" dirty="0"/>
              <a:t>close inspection, you will find that most rocks have a number of insects crawling or clinging to their underside. </a:t>
            </a:r>
            <a:endParaRPr lang="en-US" dirty="0" smtClean="0"/>
          </a:p>
          <a:p>
            <a:r>
              <a:rPr lang="en-US" dirty="0" smtClean="0"/>
              <a:t>Even </a:t>
            </a:r>
            <a:r>
              <a:rPr lang="en-US" dirty="0"/>
              <a:t>if you don’t know what type of </a:t>
            </a:r>
            <a:r>
              <a:rPr lang="en-US" dirty="0" smtClean="0"/>
              <a:t>insects they are, you </a:t>
            </a:r>
            <a:r>
              <a:rPr lang="en-US" dirty="0"/>
              <a:t>can see its size, color and profile. </a:t>
            </a:r>
            <a:endParaRPr lang="en-US" dirty="0" smtClean="0"/>
          </a:p>
          <a:p>
            <a:r>
              <a:rPr lang="en-US" dirty="0" smtClean="0"/>
              <a:t>Already </a:t>
            </a:r>
            <a:r>
              <a:rPr lang="en-US" dirty="0"/>
              <a:t>you have a starting point, as long as you have a decent match in your fly box. </a:t>
            </a:r>
            <a:endParaRPr lang="en-US" dirty="0" smtClean="0"/>
          </a:p>
          <a:p>
            <a:r>
              <a:rPr lang="en-US" dirty="0" smtClean="0"/>
              <a:t>Keep </a:t>
            </a:r>
            <a:r>
              <a:rPr lang="en-US" dirty="0"/>
              <a:t>in mind that just because one type of bug is predominant in the sample, it doesn’t exactly mean that’s what the trout are keyed in on – it may take some trial and error. </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2820" y="1944375"/>
            <a:ext cx="3664920" cy="2748690"/>
          </a:xfrm>
          <a:prstGeom prst="rect">
            <a:avLst/>
          </a:prstGeom>
        </p:spPr>
      </p:pic>
    </p:spTree>
    <p:extLst>
      <p:ext uri="{BB962C8B-B14F-4D97-AF65-F5344CB8AC3E}">
        <p14:creationId xmlns:p14="http://schemas.microsoft.com/office/powerpoint/2010/main" val="2995204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sz="3600" dirty="0" smtClean="0"/>
              <a:t>Keeping Safe while Fishing</a:t>
            </a:r>
            <a:endParaRPr lang="en-US" sz="3600" dirty="0"/>
          </a:p>
        </p:txBody>
      </p:sp>
      <p:sp>
        <p:nvSpPr>
          <p:cNvPr id="2" name="Content Placeholder 1"/>
          <p:cNvSpPr>
            <a:spLocks noGrp="1"/>
          </p:cNvSpPr>
          <p:nvPr>
            <p:ph idx="1"/>
          </p:nvPr>
        </p:nvSpPr>
        <p:spPr/>
        <p:txBody>
          <a:bodyPr/>
          <a:lstStyle/>
          <a:p>
            <a:r>
              <a:rPr lang="en-US" sz="1800" dirty="0"/>
              <a:t>Never go fishing alone – always fish with someone else and, ideally, with two other people.</a:t>
            </a:r>
          </a:p>
          <a:p>
            <a:r>
              <a:rPr lang="en-US" sz="1800" dirty="0"/>
              <a:t>Let somebody know the location of your fishing trip, who you are going with and an approximate time you will be back. </a:t>
            </a:r>
            <a:endParaRPr lang="en-US" sz="1800" dirty="0" smtClean="0"/>
          </a:p>
          <a:p>
            <a:r>
              <a:rPr lang="en-US" sz="1800" dirty="0"/>
              <a:t>Wear a life jacket when fishing off rocks, ledges, a riverbank, wading, or a boat. A life jacket can save your life if you fall into the water, whether you are on a boat or near the water. It is extremely difficult to put on a life jacket when an emergency occurs or when you are in the water. It is safer to wear a life jacket at all times, before any emergency occurs</a:t>
            </a:r>
            <a:r>
              <a:rPr lang="en-US" sz="1800" dirty="0" smtClean="0"/>
              <a:t>.</a:t>
            </a:r>
            <a:endParaRPr lang="en-US" sz="1800" dirty="0"/>
          </a:p>
        </p:txBody>
      </p:sp>
      <p:pic>
        <p:nvPicPr>
          <p:cNvPr id="5" name="Picture 4"/>
          <p:cNvPicPr>
            <a:picLocks noChangeAspect="1"/>
          </p:cNvPicPr>
          <p:nvPr/>
        </p:nvPicPr>
        <p:blipFill>
          <a:blip r:embed="rId2"/>
          <a:stretch>
            <a:fillRect/>
          </a:stretch>
        </p:blipFill>
        <p:spPr>
          <a:xfrm>
            <a:off x="3719808" y="1172989"/>
            <a:ext cx="3226795" cy="2161953"/>
          </a:xfrm>
          <a:prstGeom prst="rect">
            <a:avLst/>
          </a:prstGeom>
        </p:spPr>
      </p:pic>
    </p:spTree>
    <p:extLst>
      <p:ext uri="{BB962C8B-B14F-4D97-AF65-F5344CB8AC3E}">
        <p14:creationId xmlns:p14="http://schemas.microsoft.com/office/powerpoint/2010/main" val="8301918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the Hatch</a:t>
            </a:r>
          </a:p>
        </p:txBody>
      </p:sp>
      <p:sp>
        <p:nvSpPr>
          <p:cNvPr id="3" name="Content Placeholder 2"/>
          <p:cNvSpPr>
            <a:spLocks noGrp="1"/>
          </p:cNvSpPr>
          <p:nvPr>
            <p:ph idx="1"/>
          </p:nvPr>
        </p:nvSpPr>
        <p:spPr>
          <a:xfrm>
            <a:off x="601671" y="2054655"/>
            <a:ext cx="4581149" cy="4275739"/>
          </a:xfrm>
        </p:spPr>
        <p:txBody>
          <a:bodyPr>
            <a:normAutofit fontScale="85000" lnSpcReduction="20000"/>
          </a:bodyPr>
          <a:lstStyle/>
          <a:p>
            <a:r>
              <a:rPr lang="en-US" dirty="0" smtClean="0"/>
              <a:t>A </a:t>
            </a:r>
            <a:r>
              <a:rPr lang="en-US" dirty="0"/>
              <a:t>more thorough stream sample can be taken by a method called seining. </a:t>
            </a:r>
            <a:endParaRPr lang="en-US" dirty="0" smtClean="0"/>
          </a:p>
          <a:p>
            <a:r>
              <a:rPr lang="en-US" dirty="0" smtClean="0"/>
              <a:t>A </a:t>
            </a:r>
            <a:r>
              <a:rPr lang="en-US" dirty="0"/>
              <a:t>seine net is an effective and inexpensive tool that won’t take up too much room in your vest or chest pack. </a:t>
            </a:r>
            <a:endParaRPr lang="en-US" dirty="0" smtClean="0"/>
          </a:p>
          <a:p>
            <a:r>
              <a:rPr lang="en-US" dirty="0" smtClean="0"/>
              <a:t>An </a:t>
            </a:r>
            <a:r>
              <a:rPr lang="en-US" dirty="0"/>
              <a:t>angler’s landing net can be used as a substitute, as long as the mesh holes have small enough diameters to not allow tiny insects to pass through during sampling.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8230" y="2054655"/>
            <a:ext cx="3480457" cy="22696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2516" y="4360318"/>
            <a:ext cx="3476171" cy="2122782"/>
          </a:xfrm>
          <a:prstGeom prst="rect">
            <a:avLst/>
          </a:prstGeom>
        </p:spPr>
      </p:pic>
    </p:spTree>
    <p:extLst>
      <p:ext uri="{BB962C8B-B14F-4D97-AF65-F5344CB8AC3E}">
        <p14:creationId xmlns:p14="http://schemas.microsoft.com/office/powerpoint/2010/main" val="23170570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86836" y="374900"/>
            <a:ext cx="6260905" cy="916230"/>
          </a:xfrm>
        </p:spPr>
        <p:txBody>
          <a:bodyPr>
            <a:normAutofit/>
          </a:bodyPr>
          <a:lstStyle/>
          <a:p>
            <a:r>
              <a:rPr lang="en-US" dirty="0" smtClean="0"/>
              <a:t>Requirement 7</a:t>
            </a:r>
            <a:endParaRPr lang="en-US" dirty="0"/>
          </a:p>
        </p:txBody>
      </p:sp>
      <p:sp>
        <p:nvSpPr>
          <p:cNvPr id="5" name="Content Placeholder 4"/>
          <p:cNvSpPr>
            <a:spLocks noGrp="1"/>
          </p:cNvSpPr>
          <p:nvPr>
            <p:ph idx="1"/>
          </p:nvPr>
        </p:nvSpPr>
        <p:spPr>
          <a:xfrm>
            <a:off x="2586835" y="1291130"/>
            <a:ext cx="6260905" cy="5292232"/>
          </a:xfrm>
        </p:spPr>
        <p:txBody>
          <a:bodyPr/>
          <a:lstStyle/>
          <a:p>
            <a:pPr marL="457200" lvl="0" indent="-457200" eaLnBrk="0" fontAlgn="base" hangingPunct="0">
              <a:spcBef>
                <a:spcPct val="0"/>
              </a:spcBef>
              <a:spcAft>
                <a:spcPct val="0"/>
              </a:spcAft>
              <a:buFont typeface="+mj-lt"/>
              <a:buAutoNum type="arabicPeriod" startAt="7"/>
            </a:pPr>
            <a:r>
              <a:rPr lang="en-US" altLang="en-US" sz="1900" dirty="0"/>
              <a:t>Do the following: </a:t>
            </a:r>
          </a:p>
          <a:p>
            <a:pPr marL="800100" lvl="1" indent="-342900" eaLnBrk="0" fontAlgn="base" hangingPunct="0">
              <a:spcBef>
                <a:spcPct val="0"/>
              </a:spcBef>
              <a:spcAft>
                <a:spcPct val="0"/>
              </a:spcAft>
              <a:buFont typeface="+mj-lt"/>
              <a:buAutoNum type="alphaLcPeriod"/>
            </a:pPr>
            <a:r>
              <a:rPr lang="en-US" altLang="en-US" sz="1900" dirty="0"/>
              <a:t>Explain the importance of practicing Leave No Trace techniques. Discuss the positive effects of Leave No Trace on fishing resources. </a:t>
            </a:r>
          </a:p>
          <a:p>
            <a:pPr marL="800100" lvl="1" indent="-342900" eaLnBrk="0" fontAlgn="base" hangingPunct="0">
              <a:spcBef>
                <a:spcPct val="0"/>
              </a:spcBef>
              <a:spcAft>
                <a:spcPct val="0"/>
              </a:spcAft>
              <a:buFont typeface="+mj-lt"/>
              <a:buAutoNum type="alphaLcPeriod"/>
            </a:pPr>
            <a:r>
              <a:rPr lang="en-US" altLang="en-US" sz="1900" dirty="0"/>
              <a:t>Discuss the meaning and importance of catch and release. Describe how to properly release a fish safely to the water. </a:t>
            </a:r>
          </a:p>
        </p:txBody>
      </p:sp>
      <p:pic>
        <p:nvPicPr>
          <p:cNvPr id="7" name="Picture 6"/>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5400000">
            <a:off x="6410187" y="346347"/>
            <a:ext cx="904777" cy="916230"/>
          </a:xfrm>
          <a:prstGeom prst="rect">
            <a:avLst/>
          </a:prstGeom>
        </p:spPr>
      </p:pic>
    </p:spTree>
    <p:extLst>
      <p:ext uri="{BB962C8B-B14F-4D97-AF65-F5344CB8AC3E}">
        <p14:creationId xmlns:p14="http://schemas.microsoft.com/office/powerpoint/2010/main" val="41451479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dirty="0" smtClean="0">
                <a:latin typeface="HelveticaNeueLT Pro 33 ThEx" pitchFamily="34" charset="0"/>
              </a:rPr>
              <a:t>Leave No Trace</a:t>
            </a:r>
            <a:endParaRPr lang="en-US" dirty="0">
              <a:latin typeface="HelveticaNeueLT Pro 33 ThEx" pitchFamily="34" charset="0"/>
            </a:endParaRPr>
          </a:p>
        </p:txBody>
      </p:sp>
      <p:sp>
        <p:nvSpPr>
          <p:cNvPr id="195587" name="Rectangle 3"/>
          <p:cNvSpPr>
            <a:spLocks noGrp="1" noChangeArrowheads="1"/>
          </p:cNvSpPr>
          <p:nvPr>
            <p:ph idx="1"/>
          </p:nvPr>
        </p:nvSpPr>
        <p:spPr>
          <a:xfrm>
            <a:off x="601671" y="1901949"/>
            <a:ext cx="6719019" cy="4428445"/>
          </a:xfrm>
        </p:spPr>
        <p:txBody>
          <a:bodyPr/>
          <a:lstStyle/>
          <a:p>
            <a:pPr marL="0" indent="0">
              <a:buNone/>
            </a:pPr>
            <a:r>
              <a:rPr lang="en-US" sz="2000" dirty="0"/>
              <a:t>To ensure a healthy future for ourselves and our environment</a:t>
            </a:r>
            <a:r>
              <a:rPr lang="en-US" sz="2000" dirty="0" smtClean="0"/>
              <a:t>, we </a:t>
            </a:r>
            <a:r>
              <a:rPr lang="en-US" sz="2000" dirty="0"/>
              <a:t>must do more than simply pick up litter. We must </a:t>
            </a:r>
            <a:r>
              <a:rPr lang="en-US" sz="2000" dirty="0" smtClean="0"/>
              <a:t>learn how </a:t>
            </a:r>
            <a:r>
              <a:rPr lang="en-US" sz="2000" dirty="0"/>
              <a:t>to maintain the integrity and character of the outdoors</a:t>
            </a:r>
            <a:r>
              <a:rPr lang="en-US" sz="2000" dirty="0" smtClean="0"/>
              <a:t>.</a:t>
            </a:r>
          </a:p>
          <a:p>
            <a:pPr marL="0" indent="0">
              <a:buNone/>
            </a:pPr>
            <a:endParaRPr lang="en-US" sz="1600" dirty="0" smtClean="0"/>
          </a:p>
          <a:p>
            <a:pPr>
              <a:buFont typeface="+mj-lt"/>
              <a:buAutoNum type="arabicPeriod"/>
            </a:pPr>
            <a:r>
              <a:rPr lang="en-US" sz="1800" b="1" dirty="0" smtClean="0"/>
              <a:t>Plan </a:t>
            </a:r>
            <a:r>
              <a:rPr lang="en-US" sz="1800" b="1" dirty="0"/>
              <a:t>Ahead and Prepare. </a:t>
            </a:r>
            <a:r>
              <a:rPr lang="en-US" sz="1800" dirty="0"/>
              <a:t>Proper planning and </a:t>
            </a:r>
            <a:r>
              <a:rPr lang="en-US" sz="1800" dirty="0" smtClean="0"/>
              <a:t>preparation for </a:t>
            </a:r>
            <a:r>
              <a:rPr lang="en-US" sz="1800" dirty="0"/>
              <a:t>a fishing trip helps ensure a safe and enjoyable </a:t>
            </a:r>
            <a:r>
              <a:rPr lang="en-US" sz="1800" dirty="0" smtClean="0"/>
              <a:t>experience while </a:t>
            </a:r>
            <a:r>
              <a:rPr lang="en-US" sz="1800" dirty="0"/>
              <a:t>minimizing damage to natural and </a:t>
            </a:r>
            <a:r>
              <a:rPr lang="en-US" sz="1800" dirty="0" smtClean="0"/>
              <a:t>cultural resources</a:t>
            </a:r>
            <a:r>
              <a:rPr lang="en-US" sz="1800" dirty="0"/>
              <a:t>. Anglers who plan ahead can avoid </a:t>
            </a:r>
            <a:r>
              <a:rPr lang="en-US" sz="1800" dirty="0" smtClean="0"/>
              <a:t>unexpected situations </a:t>
            </a:r>
            <a:r>
              <a:rPr lang="en-US" sz="1800" dirty="0"/>
              <a:t>and minimize their impact by complying </a:t>
            </a:r>
            <a:r>
              <a:rPr lang="en-US" sz="1800" dirty="0" smtClean="0"/>
              <a:t>with area </a:t>
            </a:r>
            <a:r>
              <a:rPr lang="en-US" sz="1800" dirty="0"/>
              <a:t>game and fish laws, such as size and catch limits, </a:t>
            </a:r>
            <a:r>
              <a:rPr lang="en-US" sz="1800" dirty="0" smtClean="0"/>
              <a:t>tackle and </a:t>
            </a:r>
            <a:r>
              <a:rPr lang="en-US" sz="1800" dirty="0"/>
              <a:t>bait regulations, and seasonal restrictions. Failure </a:t>
            </a:r>
            <a:r>
              <a:rPr lang="en-US" sz="1800" dirty="0" smtClean="0"/>
              <a:t>to know </a:t>
            </a:r>
            <a:r>
              <a:rPr lang="en-US" sz="1800" dirty="0"/>
              <a:t>and obey these laws can lead to an arrest and a </a:t>
            </a:r>
            <a:r>
              <a:rPr lang="en-US" sz="1800" dirty="0" smtClean="0"/>
              <a:t>fine. Be </a:t>
            </a:r>
            <a:r>
              <a:rPr lang="en-US" sz="1800" dirty="0"/>
              <a:t>sure to obtain a fishing license if necessary and any </a:t>
            </a:r>
            <a:r>
              <a:rPr lang="en-US" sz="1800" dirty="0" smtClean="0"/>
              <a:t>other needed </a:t>
            </a:r>
            <a:r>
              <a:rPr lang="en-US" sz="1800" dirty="0"/>
              <a:t>permits or permission before heading out on </a:t>
            </a:r>
            <a:r>
              <a:rPr lang="en-US" sz="1800" dirty="0" smtClean="0"/>
              <a:t>your fishing </a:t>
            </a:r>
            <a:r>
              <a:rPr lang="en-US" sz="1800" dirty="0"/>
              <a:t>adventure.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3395" y="1917744"/>
            <a:ext cx="1400944" cy="1400944"/>
          </a:xfrm>
          <a:prstGeom prst="rect">
            <a:avLst/>
          </a:prstGeom>
        </p:spPr>
      </p:pic>
    </p:spTree>
    <p:extLst>
      <p:ext uri="{BB962C8B-B14F-4D97-AF65-F5344CB8AC3E}">
        <p14:creationId xmlns:p14="http://schemas.microsoft.com/office/powerpoint/2010/main" val="25704583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HelveticaNeueLT Pro 33 ThEx" pitchFamily="34" charset="0"/>
              </a:rPr>
              <a:t>Leave No Trace</a:t>
            </a:r>
            <a:endParaRPr lang="en-US" dirty="0"/>
          </a:p>
        </p:txBody>
      </p:sp>
      <p:sp>
        <p:nvSpPr>
          <p:cNvPr id="3" name="Content Placeholder 2"/>
          <p:cNvSpPr>
            <a:spLocks noGrp="1"/>
          </p:cNvSpPr>
          <p:nvPr>
            <p:ph idx="1"/>
          </p:nvPr>
        </p:nvSpPr>
        <p:spPr>
          <a:xfrm>
            <a:off x="601671" y="1901949"/>
            <a:ext cx="6566314" cy="4428445"/>
          </a:xfrm>
        </p:spPr>
        <p:txBody>
          <a:bodyPr/>
          <a:lstStyle/>
          <a:p>
            <a:pPr>
              <a:buFont typeface="+mj-lt"/>
              <a:buAutoNum type="arabicPeriod" startAt="2"/>
            </a:pPr>
            <a:r>
              <a:rPr lang="en-US" sz="1800" b="1" dirty="0"/>
              <a:t>Travel and Camp on Durable Surfaces. </a:t>
            </a:r>
            <a:r>
              <a:rPr lang="en-US" sz="1800" dirty="0"/>
              <a:t>Whether you </a:t>
            </a:r>
            <a:r>
              <a:rPr lang="en-US" sz="1800" dirty="0" smtClean="0"/>
              <a:t>fish for </a:t>
            </a:r>
            <a:r>
              <a:rPr lang="en-US" sz="1800" dirty="0"/>
              <a:t>a few hours or an entire day, or you plan to camp </a:t>
            </a:r>
            <a:r>
              <a:rPr lang="en-US" sz="1800" dirty="0" smtClean="0"/>
              <a:t>and fish</a:t>
            </a:r>
            <a:r>
              <a:rPr lang="en-US" sz="1800" dirty="0"/>
              <a:t>, it is important to minimize your impact on the </a:t>
            </a:r>
            <a:r>
              <a:rPr lang="en-US" sz="1800" dirty="0" smtClean="0"/>
              <a:t>land. Damage </a:t>
            </a:r>
            <a:r>
              <a:rPr lang="en-US" sz="1800" dirty="0"/>
              <a:t>to land occurs when visitors trample vegetation </a:t>
            </a:r>
            <a:r>
              <a:rPr lang="en-US" sz="1800" dirty="0" smtClean="0"/>
              <a:t>or communities </a:t>
            </a:r>
            <a:r>
              <a:rPr lang="en-US" sz="1800" dirty="0"/>
              <a:t>of organisms beyond recovery. The </a:t>
            </a:r>
            <a:r>
              <a:rPr lang="en-US" sz="1800" dirty="0" smtClean="0"/>
              <a:t>resulting barren </a:t>
            </a:r>
            <a:r>
              <a:rPr lang="en-US" sz="1800" dirty="0"/>
              <a:t>areas develop into undesirable trails, campsites, </a:t>
            </a:r>
            <a:r>
              <a:rPr lang="en-US" sz="1800" dirty="0" smtClean="0"/>
              <a:t>and fishing </a:t>
            </a:r>
            <a:r>
              <a:rPr lang="en-US" sz="1800" dirty="0"/>
              <a:t>spots and cause soil to erode. If fishing from shore </a:t>
            </a:r>
            <a:r>
              <a:rPr lang="en-US" sz="1800" dirty="0" smtClean="0"/>
              <a:t>in high-use </a:t>
            </a:r>
            <a:r>
              <a:rPr lang="en-US" sz="1800" dirty="0"/>
              <a:t>areas, concentrate activity where vegetation </a:t>
            </a:r>
            <a:r>
              <a:rPr lang="en-US" sz="1800" dirty="0" smtClean="0"/>
              <a:t>is already </a:t>
            </a:r>
            <a:r>
              <a:rPr lang="en-US" sz="1800" dirty="0"/>
              <a:t>absent. Minimize resource damage by using </a:t>
            </a:r>
            <a:r>
              <a:rPr lang="en-US" sz="1800" dirty="0" smtClean="0"/>
              <a:t>existing trails </a:t>
            </a:r>
            <a:r>
              <a:rPr lang="en-US" sz="1800" dirty="0"/>
              <a:t>and selecting designated or existing fishing areas</a:t>
            </a:r>
            <a:r>
              <a:rPr lang="en-US" sz="1800" dirty="0" smtClean="0"/>
              <a:t>. </a:t>
            </a:r>
            <a:r>
              <a:rPr lang="en-US" sz="1800" dirty="0"/>
              <a:t>If camping overnight, always camp at least 200 feet </a:t>
            </a:r>
            <a:r>
              <a:rPr lang="en-US" sz="1800" dirty="0" smtClean="0"/>
              <a:t>from shorelines. </a:t>
            </a:r>
            <a:r>
              <a:rPr lang="en-US" sz="1800" dirty="0"/>
              <a:t>It is especially important to avoid impacting stream </a:t>
            </a:r>
            <a:r>
              <a:rPr lang="en-US" sz="1800" dirty="0" smtClean="0"/>
              <a:t>banks and </a:t>
            </a:r>
            <a:r>
              <a:rPr lang="en-US" sz="1800" dirty="0"/>
              <a:t>lakesides.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3395" y="1917744"/>
            <a:ext cx="1400944" cy="1400944"/>
          </a:xfrm>
          <a:prstGeom prst="rect">
            <a:avLst/>
          </a:prstGeom>
        </p:spPr>
      </p:pic>
    </p:spTree>
    <p:extLst>
      <p:ext uri="{BB962C8B-B14F-4D97-AF65-F5344CB8AC3E}">
        <p14:creationId xmlns:p14="http://schemas.microsoft.com/office/powerpoint/2010/main" val="38757382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HelveticaNeueLT Pro 33 ThEx" pitchFamily="34" charset="0"/>
              </a:rPr>
              <a:t>Leave No Trace</a:t>
            </a:r>
            <a:endParaRPr lang="en-US" dirty="0"/>
          </a:p>
        </p:txBody>
      </p:sp>
      <p:sp>
        <p:nvSpPr>
          <p:cNvPr id="3" name="Content Placeholder 2"/>
          <p:cNvSpPr>
            <a:spLocks noGrp="1"/>
          </p:cNvSpPr>
          <p:nvPr>
            <p:ph idx="1"/>
          </p:nvPr>
        </p:nvSpPr>
        <p:spPr>
          <a:xfrm>
            <a:off x="601671" y="1901949"/>
            <a:ext cx="6719019" cy="4428445"/>
          </a:xfrm>
        </p:spPr>
        <p:txBody>
          <a:bodyPr/>
          <a:lstStyle/>
          <a:p>
            <a:pPr>
              <a:buFont typeface="+mj-lt"/>
              <a:buAutoNum type="arabicPeriod" startAt="3"/>
            </a:pPr>
            <a:r>
              <a:rPr lang="en-US" sz="1800" b="1" dirty="0"/>
              <a:t>Dispose of Waste Properly. </a:t>
            </a:r>
            <a:r>
              <a:rPr lang="en-US" sz="1800" dirty="0"/>
              <a:t>Pack it in; pack it out. </a:t>
            </a:r>
            <a:r>
              <a:rPr lang="en-US" sz="1800" dirty="0" smtClean="0"/>
              <a:t>This simple </a:t>
            </a:r>
            <a:r>
              <a:rPr lang="en-US" sz="1800" dirty="0"/>
              <a:t>yet effective saying motivates outdoor visitors to </a:t>
            </a:r>
            <a:r>
              <a:rPr lang="en-US" sz="1800" dirty="0" smtClean="0"/>
              <a:t>take their </a:t>
            </a:r>
            <a:r>
              <a:rPr lang="en-US" sz="1800" dirty="0"/>
              <a:t>trash home with them. Inspect your fishing spot, </a:t>
            </a:r>
            <a:r>
              <a:rPr lang="en-US" sz="1800" dirty="0" smtClean="0"/>
              <a:t>boat, or </a:t>
            </a:r>
            <a:r>
              <a:rPr lang="en-US" sz="1800" dirty="0"/>
              <a:t>campsite for trash or spilled foods. Accept the </a:t>
            </a:r>
            <a:r>
              <a:rPr lang="en-US" sz="1800" dirty="0" smtClean="0"/>
              <a:t>challenge of </a:t>
            </a:r>
            <a:r>
              <a:rPr lang="en-US" sz="1800" dirty="0"/>
              <a:t>packing out all trash, leftover food or bait, and used </a:t>
            </a:r>
            <a:r>
              <a:rPr lang="en-US" sz="1800" dirty="0" smtClean="0"/>
              <a:t>or broken </a:t>
            </a:r>
            <a:r>
              <a:rPr lang="en-US" sz="1800" dirty="0"/>
              <a:t>fishing line. Use designated fish cleaning areas </a:t>
            </a:r>
            <a:r>
              <a:rPr lang="en-US" sz="1800" dirty="0" smtClean="0"/>
              <a:t>or check </a:t>
            </a:r>
            <a:r>
              <a:rPr lang="en-US" sz="1800" dirty="0"/>
              <a:t>with the local game and fish officials if you will </a:t>
            </a:r>
            <a:r>
              <a:rPr lang="en-US" sz="1800" dirty="0" smtClean="0"/>
              <a:t>be fishing </a:t>
            </a:r>
            <a:r>
              <a:rPr lang="en-US" sz="1800" dirty="0"/>
              <a:t>in a more remote </a:t>
            </a:r>
            <a:r>
              <a:rPr lang="en-US" sz="1800" dirty="0" smtClean="0"/>
              <a:t>area. You </a:t>
            </a:r>
            <a:r>
              <a:rPr lang="en-US" sz="1800" dirty="0"/>
              <a:t>must properly dispose of any fish entrails </a:t>
            </a:r>
            <a:r>
              <a:rPr lang="en-US" sz="1800" dirty="0" smtClean="0"/>
              <a:t>or bodily </a:t>
            </a:r>
            <a:r>
              <a:rPr lang="en-US" sz="1800" dirty="0"/>
              <a:t>waste in solid waste facilities or by burying </a:t>
            </a:r>
            <a:r>
              <a:rPr lang="en-US" sz="1800" dirty="0" smtClean="0"/>
              <a:t>them in </a:t>
            </a:r>
            <a:r>
              <a:rPr lang="en-US" sz="1800" dirty="0"/>
              <a:t>a </a:t>
            </a:r>
            <a:r>
              <a:rPr lang="en-US" sz="1800" dirty="0" err="1"/>
              <a:t>cathole</a:t>
            </a:r>
            <a:r>
              <a:rPr lang="en-US" sz="1800" dirty="0"/>
              <a:t>. A </a:t>
            </a:r>
            <a:r>
              <a:rPr lang="en-US" sz="1800" dirty="0" err="1"/>
              <a:t>cathole</a:t>
            </a:r>
            <a:r>
              <a:rPr lang="en-US" sz="1800" dirty="0"/>
              <a:t> should be dug 6 to 8 inches </a:t>
            </a:r>
            <a:r>
              <a:rPr lang="en-US" sz="1800" dirty="0" smtClean="0"/>
              <a:t>deep in </a:t>
            </a:r>
            <a:r>
              <a:rPr lang="en-US" sz="1800" dirty="0"/>
              <a:t>humus soil and should be at least 200 feet from </a:t>
            </a:r>
            <a:r>
              <a:rPr lang="en-US" sz="1800" dirty="0" smtClean="0"/>
              <a:t>water, trails</a:t>
            </a:r>
            <a:r>
              <a:rPr lang="en-US" sz="1800" dirty="0"/>
              <a:t>, and </a:t>
            </a:r>
            <a:r>
              <a:rPr lang="en-US" sz="1800" dirty="0" smtClean="0"/>
              <a:t>campsites. If </a:t>
            </a:r>
            <a:r>
              <a:rPr lang="en-US" sz="1800" dirty="0"/>
              <a:t>cooking in the backcountry, strain food </a:t>
            </a:r>
            <a:r>
              <a:rPr lang="en-US" sz="1800" dirty="0" smtClean="0"/>
              <a:t>particles from </a:t>
            </a:r>
            <a:r>
              <a:rPr lang="en-US" sz="1800" dirty="0"/>
              <a:t>the dishwater and disperse the wastewater at </a:t>
            </a:r>
            <a:r>
              <a:rPr lang="en-US" sz="1800" dirty="0" smtClean="0"/>
              <a:t>least 200 </a:t>
            </a:r>
            <a:r>
              <a:rPr lang="en-US" sz="1800" dirty="0"/>
              <a:t>feet from springs, streams, and lakes. Pack out </a:t>
            </a:r>
            <a:r>
              <a:rPr lang="en-US" sz="1800" dirty="0" smtClean="0"/>
              <a:t>the strained </a:t>
            </a:r>
            <a:r>
              <a:rPr lang="en-US" sz="1800" dirty="0"/>
              <a:t>food particles. Use biodegradable soap 200 feet </a:t>
            </a:r>
            <a:r>
              <a:rPr lang="en-US" sz="1800" dirty="0" smtClean="0"/>
              <a:t>or more </a:t>
            </a:r>
            <a:r>
              <a:rPr lang="en-US" sz="1800" dirty="0"/>
              <a:t>from any water source.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3395" y="1917744"/>
            <a:ext cx="1400944" cy="1400944"/>
          </a:xfrm>
          <a:prstGeom prst="rect">
            <a:avLst/>
          </a:prstGeom>
        </p:spPr>
      </p:pic>
    </p:spTree>
    <p:extLst>
      <p:ext uri="{BB962C8B-B14F-4D97-AF65-F5344CB8AC3E}">
        <p14:creationId xmlns:p14="http://schemas.microsoft.com/office/powerpoint/2010/main" val="34887315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HelveticaNeueLT Pro 33 ThEx" pitchFamily="34" charset="0"/>
              </a:rPr>
              <a:t>Leave No Trace</a:t>
            </a:r>
            <a:endParaRPr lang="en-US" dirty="0"/>
          </a:p>
        </p:txBody>
      </p:sp>
      <p:sp>
        <p:nvSpPr>
          <p:cNvPr id="3" name="Content Placeholder 2"/>
          <p:cNvSpPr>
            <a:spLocks noGrp="1"/>
          </p:cNvSpPr>
          <p:nvPr>
            <p:ph idx="1"/>
          </p:nvPr>
        </p:nvSpPr>
        <p:spPr>
          <a:xfrm>
            <a:off x="601671" y="1901949"/>
            <a:ext cx="6566314" cy="4428445"/>
          </a:xfrm>
        </p:spPr>
        <p:txBody>
          <a:bodyPr/>
          <a:lstStyle/>
          <a:p>
            <a:pPr>
              <a:buFont typeface="+mj-lt"/>
              <a:buAutoNum type="arabicPeriod" startAt="4"/>
            </a:pPr>
            <a:r>
              <a:rPr lang="en-US" sz="1800" b="1" dirty="0"/>
              <a:t>Leave What You Find. </a:t>
            </a:r>
            <a:r>
              <a:rPr lang="en-US" sz="1800" dirty="0"/>
              <a:t>Allow others a sense of discovery, </a:t>
            </a:r>
            <a:r>
              <a:rPr lang="en-US" sz="1800" dirty="0" smtClean="0"/>
              <a:t>and preserve </a:t>
            </a:r>
            <a:r>
              <a:rPr lang="en-US" sz="1800" dirty="0"/>
              <a:t>the past. Leave rocks, plants, animals, </a:t>
            </a:r>
            <a:r>
              <a:rPr lang="en-US" sz="1800" dirty="0" smtClean="0"/>
              <a:t>archaeological artifacts</a:t>
            </a:r>
            <a:r>
              <a:rPr lang="en-US" sz="1800" dirty="0"/>
              <a:t>, and other objects as you find them. Examine but </a:t>
            </a:r>
            <a:r>
              <a:rPr lang="en-US" sz="1800" dirty="0" smtClean="0"/>
              <a:t>do not </a:t>
            </a:r>
            <a:r>
              <a:rPr lang="en-US" sz="1800" dirty="0"/>
              <a:t>touch cultural or historical structures and artifacts </a:t>
            </a:r>
            <a:r>
              <a:rPr lang="en-US" sz="1800" dirty="0" smtClean="0"/>
              <a:t>that you </a:t>
            </a:r>
            <a:r>
              <a:rPr lang="en-US" sz="1800" dirty="0"/>
              <a:t>may stumble across. It may be illegal to remove artifacts</a:t>
            </a:r>
            <a:r>
              <a:rPr lang="en-US" sz="1800" dirty="0" smtClean="0"/>
              <a:t>.</a:t>
            </a:r>
            <a:r>
              <a:rPr lang="en-US" sz="1800" dirty="0"/>
              <a:t> Good fishing spots are found, </a:t>
            </a:r>
            <a:r>
              <a:rPr lang="en-US" sz="1800" dirty="0" smtClean="0"/>
              <a:t>not made</a:t>
            </a:r>
            <a:r>
              <a:rPr lang="en-US" sz="1800" dirty="0"/>
              <a:t>. Avoid altering a site, </a:t>
            </a:r>
            <a:r>
              <a:rPr lang="en-US" sz="1800" dirty="0" smtClean="0"/>
              <a:t>digging trenches</a:t>
            </a:r>
            <a:r>
              <a:rPr lang="en-US" sz="1800" dirty="0"/>
              <a:t>, or building structures. </a:t>
            </a:r>
            <a:r>
              <a:rPr lang="en-US" sz="1800" dirty="0" smtClean="0"/>
              <a:t>Never hammer </a:t>
            </a:r>
            <a:r>
              <a:rPr lang="en-US" sz="1800" dirty="0"/>
              <a:t>nails into trees, hack at </a:t>
            </a:r>
            <a:r>
              <a:rPr lang="en-US" sz="1800" dirty="0" smtClean="0"/>
              <a:t>trees with </a:t>
            </a:r>
            <a:r>
              <a:rPr lang="en-US" sz="1800" dirty="0"/>
              <a:t>hatchets or saws, or damage </a:t>
            </a:r>
            <a:r>
              <a:rPr lang="en-US" sz="1800" dirty="0" smtClean="0"/>
              <a:t>bark and </a:t>
            </a:r>
            <a:r>
              <a:rPr lang="en-US" sz="1800" dirty="0"/>
              <a:t>roots by tying horses to trees </a:t>
            </a:r>
            <a:r>
              <a:rPr lang="en-US" sz="1800" dirty="0" smtClean="0"/>
              <a:t>for extended </a:t>
            </a:r>
            <a:r>
              <a:rPr lang="en-US" sz="1800" dirty="0"/>
              <a:t>periods. Replace </a:t>
            </a:r>
            <a:r>
              <a:rPr lang="en-US" sz="1800" dirty="0" smtClean="0"/>
              <a:t>surface rocks </a:t>
            </a:r>
            <a:r>
              <a:rPr lang="en-US" sz="1800" dirty="0"/>
              <a:t>or twigs that have </a:t>
            </a:r>
            <a:r>
              <a:rPr lang="en-US" sz="1800" dirty="0" smtClean="0"/>
              <a:t>been cleared </a:t>
            </a:r>
            <a:r>
              <a:rPr lang="en-US" sz="1800" dirty="0"/>
              <a:t>from the fishing spot </a:t>
            </a:r>
            <a:r>
              <a:rPr lang="en-US" sz="1800" dirty="0" smtClean="0"/>
              <a:t>or campsite</a:t>
            </a:r>
            <a:r>
              <a:rPr lang="en-US" sz="1800" dirty="0"/>
              <a:t>. On high-impact sites, </a:t>
            </a:r>
            <a:r>
              <a:rPr lang="en-US" sz="1800" dirty="0" smtClean="0"/>
              <a:t>clean the </a:t>
            </a:r>
            <a:r>
              <a:rPr lang="en-US" sz="1800" dirty="0"/>
              <a:t>area and dismantle </a:t>
            </a:r>
            <a:r>
              <a:rPr lang="en-US" sz="1800" dirty="0" smtClean="0"/>
              <a:t>inappropriate user-built </a:t>
            </a:r>
            <a:r>
              <a:rPr lang="en-US" sz="1800" dirty="0"/>
              <a:t>facilities such as log seats </a:t>
            </a:r>
            <a:r>
              <a:rPr lang="en-US" sz="1800" dirty="0" smtClean="0"/>
              <a:t>or tables </a:t>
            </a:r>
            <a:r>
              <a:rPr lang="en-US" sz="1800" dirty="0"/>
              <a:t>and multiple fire rings.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3395" y="1917744"/>
            <a:ext cx="1400944" cy="1400944"/>
          </a:xfrm>
          <a:prstGeom prst="rect">
            <a:avLst/>
          </a:prstGeom>
        </p:spPr>
      </p:pic>
    </p:spTree>
    <p:extLst>
      <p:ext uri="{BB962C8B-B14F-4D97-AF65-F5344CB8AC3E}">
        <p14:creationId xmlns:p14="http://schemas.microsoft.com/office/powerpoint/2010/main" val="26959039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HelveticaNeueLT Pro 33 ThEx" pitchFamily="34" charset="0"/>
              </a:rPr>
              <a:t>Leave No Trace</a:t>
            </a:r>
            <a:endParaRPr lang="en-US" dirty="0"/>
          </a:p>
        </p:txBody>
      </p:sp>
      <p:sp>
        <p:nvSpPr>
          <p:cNvPr id="3" name="Content Placeholder 2"/>
          <p:cNvSpPr>
            <a:spLocks noGrp="1"/>
          </p:cNvSpPr>
          <p:nvPr>
            <p:ph idx="1"/>
          </p:nvPr>
        </p:nvSpPr>
        <p:spPr>
          <a:xfrm>
            <a:off x="601671" y="1901949"/>
            <a:ext cx="6566314" cy="4428445"/>
          </a:xfrm>
        </p:spPr>
        <p:txBody>
          <a:bodyPr/>
          <a:lstStyle/>
          <a:p>
            <a:pPr>
              <a:buFont typeface="+mj-lt"/>
              <a:buAutoNum type="arabicPeriod" startAt="5"/>
            </a:pPr>
            <a:r>
              <a:rPr lang="en-US" sz="1800" b="1" dirty="0"/>
              <a:t>Minimize Campfire Impacts. </a:t>
            </a:r>
            <a:r>
              <a:rPr lang="en-US" sz="1800" dirty="0"/>
              <a:t>If you plan to cook </a:t>
            </a:r>
            <a:r>
              <a:rPr lang="en-US" sz="1800" dirty="0" smtClean="0"/>
              <a:t>what you </a:t>
            </a:r>
            <a:r>
              <a:rPr lang="en-US" sz="1800" dirty="0"/>
              <a:t>catch while on a fishing trip, consider the potential </a:t>
            </a:r>
            <a:r>
              <a:rPr lang="en-US" sz="1800" dirty="0" smtClean="0"/>
              <a:t>for resource </a:t>
            </a:r>
            <a:r>
              <a:rPr lang="en-US" sz="1800" dirty="0"/>
              <a:t>damage. Some people would not think of </a:t>
            </a:r>
            <a:r>
              <a:rPr lang="en-US" sz="1800" dirty="0" smtClean="0"/>
              <a:t>cooking or </a:t>
            </a:r>
            <a:r>
              <a:rPr lang="en-US" sz="1800" dirty="0"/>
              <a:t>camping in the outdoors without a campfire. Yet </a:t>
            </a:r>
            <a:r>
              <a:rPr lang="en-US" sz="1800" dirty="0" smtClean="0"/>
              <a:t>the naturalness </a:t>
            </a:r>
            <a:r>
              <a:rPr lang="en-US" sz="1800" dirty="0"/>
              <a:t>of many areas has been degraded by </a:t>
            </a:r>
            <a:r>
              <a:rPr lang="en-US" sz="1800" dirty="0" smtClean="0"/>
              <a:t>overuse of </a:t>
            </a:r>
            <a:r>
              <a:rPr lang="en-US" sz="1800" dirty="0"/>
              <a:t>fires and increasing demand for firewood. A </a:t>
            </a:r>
            <a:r>
              <a:rPr lang="en-US" sz="1800" dirty="0" smtClean="0"/>
              <a:t>low-impact alternative </a:t>
            </a:r>
            <a:r>
              <a:rPr lang="en-US" sz="1800" dirty="0"/>
              <a:t>is to use a lightweight camp stove. Stoves </a:t>
            </a:r>
            <a:r>
              <a:rPr lang="en-US" sz="1800" dirty="0" smtClean="0"/>
              <a:t>are fast</a:t>
            </a:r>
            <a:r>
              <a:rPr lang="en-US" sz="1800" dirty="0"/>
              <a:t>, eliminate the need for firewood, and make </a:t>
            </a:r>
            <a:r>
              <a:rPr lang="en-US" sz="1800" dirty="0" smtClean="0"/>
              <a:t>cleanup after </a:t>
            </a:r>
            <a:r>
              <a:rPr lang="en-US" sz="1800" dirty="0"/>
              <a:t>meals easier.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3395" y="1917744"/>
            <a:ext cx="1400944" cy="1400944"/>
          </a:xfrm>
          <a:prstGeom prst="rect">
            <a:avLst/>
          </a:prstGeom>
        </p:spPr>
      </p:pic>
    </p:spTree>
    <p:extLst>
      <p:ext uri="{BB962C8B-B14F-4D97-AF65-F5344CB8AC3E}">
        <p14:creationId xmlns:p14="http://schemas.microsoft.com/office/powerpoint/2010/main" val="9085372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HelveticaNeueLT Pro 33 ThEx" pitchFamily="34" charset="0"/>
              </a:rPr>
              <a:t>Leave No Trace</a:t>
            </a:r>
            <a:endParaRPr lang="en-US" dirty="0"/>
          </a:p>
        </p:txBody>
      </p:sp>
      <p:sp>
        <p:nvSpPr>
          <p:cNvPr id="3" name="Content Placeholder 2"/>
          <p:cNvSpPr>
            <a:spLocks noGrp="1"/>
          </p:cNvSpPr>
          <p:nvPr>
            <p:ph idx="1"/>
          </p:nvPr>
        </p:nvSpPr>
        <p:spPr>
          <a:xfrm>
            <a:off x="601671" y="1901949"/>
            <a:ext cx="6719019" cy="4428445"/>
          </a:xfrm>
        </p:spPr>
        <p:txBody>
          <a:bodyPr/>
          <a:lstStyle/>
          <a:p>
            <a:pPr>
              <a:buFont typeface="+mj-lt"/>
              <a:buAutoNum type="arabicPeriod" startAt="6"/>
            </a:pPr>
            <a:r>
              <a:rPr lang="en-US" sz="1800" b="1" dirty="0"/>
              <a:t>Respect Wildlife. </a:t>
            </a:r>
            <a:r>
              <a:rPr lang="en-US" sz="1800" dirty="0"/>
              <a:t>Help keep wildlife wild. While </a:t>
            </a:r>
            <a:r>
              <a:rPr lang="en-US" sz="1800" dirty="0" smtClean="0"/>
              <a:t>fishing, chances </a:t>
            </a:r>
            <a:r>
              <a:rPr lang="en-US" sz="1800" dirty="0"/>
              <a:t>are you will encounter other wildlife as well, on </a:t>
            </a:r>
            <a:r>
              <a:rPr lang="en-US" sz="1800" dirty="0" smtClean="0"/>
              <a:t>the shore </a:t>
            </a:r>
            <a:r>
              <a:rPr lang="en-US" sz="1800" dirty="0"/>
              <a:t>or in the water. Avoid disturbing animals by </a:t>
            </a:r>
            <a:r>
              <a:rPr lang="en-US" sz="1800" dirty="0" smtClean="0"/>
              <a:t>observing them </a:t>
            </a:r>
            <a:r>
              <a:rPr lang="en-US" sz="1800" dirty="0"/>
              <a:t>from afar and giving them a wide berth. You are </a:t>
            </a:r>
            <a:r>
              <a:rPr lang="en-US" sz="1800" dirty="0" smtClean="0"/>
              <a:t>too close </a:t>
            </a:r>
            <a:r>
              <a:rPr lang="en-US" sz="1800" dirty="0"/>
              <a:t>if an animal alters its normal activities. Never </a:t>
            </a:r>
            <a:r>
              <a:rPr lang="en-US" sz="1800" dirty="0" smtClean="0"/>
              <a:t>feed wildlife </a:t>
            </a:r>
            <a:r>
              <a:rPr lang="en-US" sz="1800" dirty="0"/>
              <a:t>(except the fish you’re trying to catch, of course</a:t>
            </a:r>
            <a:r>
              <a:rPr lang="en-US" sz="1800" dirty="0" smtClean="0"/>
              <a:t>!). Store </a:t>
            </a:r>
            <a:r>
              <a:rPr lang="en-US" sz="1800" dirty="0"/>
              <a:t>food and garbage securely to avoid </a:t>
            </a:r>
            <a:r>
              <a:rPr lang="en-US" sz="1800" dirty="0" smtClean="0"/>
              <a:t>attracting wildlife</a:t>
            </a:r>
            <a:r>
              <a:rPr lang="en-US" sz="1800" dirty="0"/>
              <a:t>. Be respectful of any catch-and-release areas, </a:t>
            </a:r>
            <a:r>
              <a:rPr lang="en-US" sz="1800" dirty="0" smtClean="0"/>
              <a:t>and return </a:t>
            </a:r>
            <a:r>
              <a:rPr lang="en-US" sz="1800" dirty="0"/>
              <a:t>unharmed to the water any fish that you do </a:t>
            </a:r>
            <a:r>
              <a:rPr lang="en-US" sz="1800" dirty="0" smtClean="0"/>
              <a:t>not plan </a:t>
            </a:r>
            <a:r>
              <a:rPr lang="en-US" sz="1800" dirty="0"/>
              <a:t>to eat or that exceed the designated limit.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3395" y="1917744"/>
            <a:ext cx="1400944" cy="1400944"/>
          </a:xfrm>
          <a:prstGeom prst="rect">
            <a:avLst/>
          </a:prstGeom>
        </p:spPr>
      </p:pic>
    </p:spTree>
    <p:extLst>
      <p:ext uri="{BB962C8B-B14F-4D97-AF65-F5344CB8AC3E}">
        <p14:creationId xmlns:p14="http://schemas.microsoft.com/office/powerpoint/2010/main" val="36963478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HelveticaNeueLT Pro 33 ThEx" pitchFamily="34" charset="0"/>
              </a:rPr>
              <a:t>Leave No Trace</a:t>
            </a:r>
            <a:endParaRPr lang="en-US" dirty="0"/>
          </a:p>
        </p:txBody>
      </p:sp>
      <p:sp>
        <p:nvSpPr>
          <p:cNvPr id="3" name="Content Placeholder 2"/>
          <p:cNvSpPr>
            <a:spLocks noGrp="1"/>
          </p:cNvSpPr>
          <p:nvPr>
            <p:ph idx="1"/>
          </p:nvPr>
        </p:nvSpPr>
        <p:spPr>
          <a:xfrm>
            <a:off x="601671" y="1901949"/>
            <a:ext cx="6566313" cy="4581151"/>
          </a:xfrm>
        </p:spPr>
        <p:txBody>
          <a:bodyPr>
            <a:normAutofit/>
          </a:bodyPr>
          <a:lstStyle/>
          <a:p>
            <a:pPr>
              <a:buFont typeface="+mj-lt"/>
              <a:buAutoNum type="arabicPeriod" startAt="7"/>
            </a:pPr>
            <a:r>
              <a:rPr lang="en-US" sz="1800" b="1" dirty="0"/>
              <a:t>Be Considerate of Other Visitors. </a:t>
            </a:r>
            <a:r>
              <a:rPr lang="en-US" sz="1800" dirty="0"/>
              <a:t>Thoughtful anglers </a:t>
            </a:r>
            <a:r>
              <a:rPr lang="en-US" sz="1800" dirty="0" smtClean="0"/>
              <a:t>respect other </a:t>
            </a:r>
            <a:r>
              <a:rPr lang="en-US" sz="1800" dirty="0"/>
              <a:t>visitors and protect the quality of their experience. </a:t>
            </a:r>
            <a:r>
              <a:rPr lang="en-US" sz="1800" dirty="0" smtClean="0"/>
              <a:t>The following </a:t>
            </a:r>
            <a:r>
              <a:rPr lang="en-US" sz="1800" dirty="0"/>
              <a:t>are a few tenets of outdoor ethics:</a:t>
            </a:r>
          </a:p>
          <a:p>
            <a:pPr lvl="1"/>
            <a:r>
              <a:rPr lang="en-US" sz="1600" dirty="0" smtClean="0"/>
              <a:t>Travel </a:t>
            </a:r>
            <a:r>
              <a:rPr lang="en-US" sz="1600" dirty="0"/>
              <a:t>in small groups. If camping, do so in groups no </a:t>
            </a:r>
            <a:r>
              <a:rPr lang="en-US" sz="1600" dirty="0" smtClean="0"/>
              <a:t>larger than that prescribed by the land managers.</a:t>
            </a:r>
          </a:p>
          <a:p>
            <a:pPr lvl="1"/>
            <a:r>
              <a:rPr lang="en-US" sz="1600" dirty="0" smtClean="0"/>
              <a:t>Let </a:t>
            </a:r>
            <a:r>
              <a:rPr lang="en-US" sz="1600" dirty="0"/>
              <a:t>nature’s sounds prevail. Keep the noise down and </a:t>
            </a:r>
            <a:r>
              <a:rPr lang="en-US" sz="1600" dirty="0" smtClean="0"/>
              <a:t>leave radios</a:t>
            </a:r>
            <a:r>
              <a:rPr lang="en-US" sz="1600" dirty="0"/>
              <a:t>, music players, and pets at home. Fish can be </a:t>
            </a:r>
            <a:r>
              <a:rPr lang="en-US" sz="1600" dirty="0" smtClean="0"/>
              <a:t>spooked by </a:t>
            </a:r>
            <a:r>
              <a:rPr lang="en-US" sz="1600" dirty="0"/>
              <a:t>such interruptions. In bear country, however, being a </a:t>
            </a:r>
            <a:r>
              <a:rPr lang="en-US" sz="1600" dirty="0" smtClean="0"/>
              <a:t>bit talkative </a:t>
            </a:r>
            <a:r>
              <a:rPr lang="en-US" sz="1600" dirty="0"/>
              <a:t>on the trail might help prevent a surprise </a:t>
            </a:r>
            <a:r>
              <a:rPr lang="en-US" sz="1600" dirty="0" smtClean="0"/>
              <a:t>encounter with </a:t>
            </a:r>
            <a:r>
              <a:rPr lang="en-US" sz="1600" dirty="0"/>
              <a:t>a bear.</a:t>
            </a:r>
          </a:p>
          <a:p>
            <a:pPr lvl="1"/>
            <a:r>
              <a:rPr lang="en-US" sz="1600" dirty="0" smtClean="0"/>
              <a:t>Select </a:t>
            </a:r>
            <a:r>
              <a:rPr lang="en-US" sz="1600" dirty="0"/>
              <a:t>fishing spots and campsites away from other groups </a:t>
            </a:r>
            <a:r>
              <a:rPr lang="en-US" sz="1600" dirty="0" smtClean="0"/>
              <a:t>to help </a:t>
            </a:r>
            <a:r>
              <a:rPr lang="en-US" sz="1600" dirty="0"/>
              <a:t>preserve their solitude and their chances of catching fish.</a:t>
            </a:r>
          </a:p>
          <a:p>
            <a:pPr lvl="1"/>
            <a:r>
              <a:rPr lang="en-US" sz="1600" dirty="0" smtClean="0"/>
              <a:t>Always </a:t>
            </a:r>
            <a:r>
              <a:rPr lang="en-US" sz="1600" dirty="0"/>
              <a:t>travel quietly to avoid disturbing other visitors. </a:t>
            </a:r>
            <a:r>
              <a:rPr lang="en-US" sz="1600" dirty="0" smtClean="0"/>
              <a:t>If fishing </a:t>
            </a:r>
            <a:r>
              <a:rPr lang="en-US" sz="1600" dirty="0"/>
              <a:t>from a watercraft, take care not to disturb </a:t>
            </a:r>
            <a:r>
              <a:rPr lang="en-US" sz="1600" dirty="0" smtClean="0"/>
              <a:t>other anglers</a:t>
            </a:r>
            <a:r>
              <a:rPr lang="en-US" sz="1600" dirty="0"/>
              <a:t>’ efforts on the water.</a:t>
            </a:r>
          </a:p>
          <a:p>
            <a:pPr lvl="1"/>
            <a:r>
              <a:rPr lang="en-US" sz="1600" dirty="0" smtClean="0"/>
              <a:t>Respect </a:t>
            </a:r>
            <a:r>
              <a:rPr lang="en-US" sz="1600" dirty="0"/>
              <a:t>private property and leave gates (open or </a:t>
            </a:r>
            <a:r>
              <a:rPr lang="en-US" sz="1600" dirty="0" smtClean="0"/>
              <a:t>closed) as </a:t>
            </a:r>
            <a:r>
              <a:rPr lang="en-US" sz="1600" dirty="0"/>
              <a:t>found.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3395" y="1917744"/>
            <a:ext cx="1400944" cy="1400944"/>
          </a:xfrm>
          <a:prstGeom prst="rect">
            <a:avLst/>
          </a:prstGeom>
        </p:spPr>
      </p:pic>
    </p:spTree>
    <p:extLst>
      <p:ext uri="{BB962C8B-B14F-4D97-AF65-F5344CB8AC3E}">
        <p14:creationId xmlns:p14="http://schemas.microsoft.com/office/powerpoint/2010/main" val="40800583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dirty="0" smtClean="0">
                <a:latin typeface="HelveticaNeueLT Pro 33 ThEx" pitchFamily="34" charset="0"/>
              </a:rPr>
              <a:t>Catch and Release</a:t>
            </a:r>
            <a:endParaRPr lang="en-US" dirty="0">
              <a:latin typeface="HelveticaNeueLT Pro 33 ThEx" pitchFamily="34" charset="0"/>
            </a:endParaRPr>
          </a:p>
        </p:txBody>
      </p:sp>
      <p:sp>
        <p:nvSpPr>
          <p:cNvPr id="195587" name="Rectangle 3"/>
          <p:cNvSpPr>
            <a:spLocks noGrp="1" noChangeArrowheads="1"/>
          </p:cNvSpPr>
          <p:nvPr>
            <p:ph idx="1"/>
          </p:nvPr>
        </p:nvSpPr>
        <p:spPr>
          <a:xfrm>
            <a:off x="601672" y="1901949"/>
            <a:ext cx="6413608" cy="4733856"/>
          </a:xfrm>
        </p:spPr>
        <p:txBody>
          <a:bodyPr>
            <a:normAutofit lnSpcReduction="10000"/>
          </a:bodyPr>
          <a:lstStyle/>
          <a:p>
            <a:r>
              <a:rPr lang="en-US" sz="2000" dirty="0" smtClean="0"/>
              <a:t>Catch </a:t>
            </a:r>
            <a:r>
              <a:rPr lang="en-US" sz="2000" dirty="0"/>
              <a:t>and release </a:t>
            </a:r>
            <a:r>
              <a:rPr lang="en-US" sz="2000" dirty="0" smtClean="0"/>
              <a:t>helps prevent </a:t>
            </a:r>
            <a:r>
              <a:rPr lang="en-US" sz="2000" dirty="0"/>
              <a:t>overfishing.</a:t>
            </a:r>
          </a:p>
          <a:p>
            <a:pPr lvl="1"/>
            <a:r>
              <a:rPr lang="en-US" sz="1400" dirty="0" smtClean="0"/>
              <a:t>Use </a:t>
            </a:r>
            <a:r>
              <a:rPr lang="en-US" sz="1400" dirty="0"/>
              <a:t>artificial lures with barbless single hooks. </a:t>
            </a:r>
            <a:r>
              <a:rPr lang="en-US" sz="1400" dirty="0" smtClean="0"/>
              <a:t>Fish tend </a:t>
            </a:r>
            <a:r>
              <a:rPr lang="en-US" sz="1400" dirty="0"/>
              <a:t>to swallow live bait more deeply, and </a:t>
            </a:r>
            <a:r>
              <a:rPr lang="en-US" sz="1400" dirty="0" smtClean="0"/>
              <a:t>barbless hooks </a:t>
            </a:r>
            <a:r>
              <a:rPr lang="en-US" sz="1400" dirty="0"/>
              <a:t>are easier to remove and do less damage </a:t>
            </a:r>
            <a:r>
              <a:rPr lang="en-US" sz="1400" dirty="0" smtClean="0"/>
              <a:t>than barbed </a:t>
            </a:r>
            <a:r>
              <a:rPr lang="en-US" sz="1400" dirty="0"/>
              <a:t>hooks.</a:t>
            </a:r>
          </a:p>
          <a:p>
            <a:pPr lvl="1"/>
            <a:r>
              <a:rPr lang="en-US" sz="1400" dirty="0" smtClean="0"/>
              <a:t>Play </a:t>
            </a:r>
            <a:r>
              <a:rPr lang="en-US" sz="1400" dirty="0"/>
              <a:t>the fish, then release it as gently and </a:t>
            </a:r>
            <a:r>
              <a:rPr lang="en-US" sz="1400" dirty="0" smtClean="0"/>
              <a:t>quickly as </a:t>
            </a:r>
            <a:r>
              <a:rPr lang="en-US" sz="1400" dirty="0"/>
              <a:t>possible. Do not play the fish to </a:t>
            </a:r>
            <a:r>
              <a:rPr lang="en-US" sz="1400" dirty="0" smtClean="0"/>
              <a:t>exhaustion, or </a:t>
            </a:r>
            <a:r>
              <a:rPr lang="en-US" sz="1400" dirty="0"/>
              <a:t>it may not recover.</a:t>
            </a:r>
          </a:p>
          <a:p>
            <a:pPr lvl="1"/>
            <a:r>
              <a:rPr lang="en-US" sz="1400" dirty="0" smtClean="0"/>
              <a:t>If </a:t>
            </a:r>
            <a:r>
              <a:rPr lang="en-US" sz="1400" dirty="0"/>
              <a:t>the fish has swallowed the hook, cut off </a:t>
            </a:r>
            <a:r>
              <a:rPr lang="en-US" sz="1400" dirty="0" smtClean="0"/>
              <a:t>the line </a:t>
            </a:r>
            <a:r>
              <a:rPr lang="en-US" sz="1400" dirty="0"/>
              <a:t>as close to the hook as possible. Never </a:t>
            </a:r>
            <a:r>
              <a:rPr lang="en-US" sz="1400" dirty="0" smtClean="0"/>
              <a:t>try to </a:t>
            </a:r>
            <a:r>
              <a:rPr lang="en-US" sz="1400" dirty="0"/>
              <a:t>remove a deeply embedded hook because </a:t>
            </a:r>
            <a:r>
              <a:rPr lang="en-US" sz="1400" dirty="0" smtClean="0"/>
              <a:t>you may </a:t>
            </a:r>
            <a:r>
              <a:rPr lang="en-US" sz="1400" dirty="0"/>
              <a:t>damage the fish beyond recovery or </a:t>
            </a:r>
            <a:r>
              <a:rPr lang="en-US" sz="1400" dirty="0" smtClean="0"/>
              <a:t>make it </a:t>
            </a:r>
            <a:r>
              <a:rPr lang="en-US" sz="1400" dirty="0"/>
              <a:t>a more vulnerable prey.</a:t>
            </a:r>
          </a:p>
          <a:p>
            <a:pPr lvl="1"/>
            <a:r>
              <a:rPr lang="en-US" sz="1400" dirty="0" smtClean="0"/>
              <a:t>Avoid </a:t>
            </a:r>
            <a:r>
              <a:rPr lang="en-US" sz="1400" dirty="0"/>
              <a:t>stainless steel hooks. If swallowed, they </a:t>
            </a:r>
            <a:r>
              <a:rPr lang="en-US" sz="1400" dirty="0" smtClean="0"/>
              <a:t>will not </a:t>
            </a:r>
            <a:r>
              <a:rPr lang="en-US" sz="1400" dirty="0"/>
              <a:t>dissolve over time.</a:t>
            </a:r>
          </a:p>
          <a:p>
            <a:pPr lvl="1"/>
            <a:r>
              <a:rPr lang="en-US" sz="1400" dirty="0" smtClean="0"/>
              <a:t>Whenever </a:t>
            </a:r>
            <a:r>
              <a:rPr lang="en-US" sz="1400" dirty="0"/>
              <a:t>possible, avoid removing the fish </a:t>
            </a:r>
            <a:r>
              <a:rPr lang="en-US" sz="1400" dirty="0" smtClean="0"/>
              <a:t>from the </a:t>
            </a:r>
            <a:r>
              <a:rPr lang="en-US" sz="1400" dirty="0"/>
              <a:t>water. Prepare your camera for pictures </a:t>
            </a:r>
            <a:r>
              <a:rPr lang="en-US" sz="1400" dirty="0" smtClean="0"/>
              <a:t>first; hold </a:t>
            </a:r>
            <a:r>
              <a:rPr lang="en-US" sz="1400" dirty="0"/>
              <a:t>up the fish for a quick photo, and </a:t>
            </a:r>
            <a:r>
              <a:rPr lang="en-US" sz="1400" dirty="0" smtClean="0"/>
              <a:t>release it </a:t>
            </a:r>
            <a:r>
              <a:rPr lang="en-US" sz="1400" dirty="0"/>
              <a:t>immediately.</a:t>
            </a:r>
          </a:p>
          <a:p>
            <a:pPr lvl="1"/>
            <a:r>
              <a:rPr lang="en-US" sz="1400" dirty="0" smtClean="0"/>
              <a:t>If </a:t>
            </a:r>
            <a:r>
              <a:rPr lang="en-US" sz="1400" dirty="0"/>
              <a:t>you must use a landing net, make sure it is </a:t>
            </a:r>
            <a:r>
              <a:rPr lang="en-US" sz="1400" dirty="0" smtClean="0"/>
              <a:t>made of </a:t>
            </a:r>
            <a:r>
              <a:rPr lang="en-US" sz="1400" dirty="0"/>
              <a:t>soft nylon and not hard mesh, which can </a:t>
            </a:r>
            <a:r>
              <a:rPr lang="en-US" sz="1400" dirty="0" smtClean="0"/>
              <a:t>damage the </a:t>
            </a:r>
            <a:r>
              <a:rPr lang="en-US" sz="1400" dirty="0"/>
              <a:t>slime that covers the fish and helps protect </a:t>
            </a:r>
            <a:r>
              <a:rPr lang="en-US" sz="1400" dirty="0" smtClean="0"/>
              <a:t>it from </a:t>
            </a:r>
            <a:r>
              <a:rPr lang="en-US" sz="1400" dirty="0"/>
              <a:t>disease.</a:t>
            </a:r>
          </a:p>
          <a:p>
            <a:pPr lvl="1"/>
            <a:r>
              <a:rPr lang="en-US" sz="1400" dirty="0" smtClean="0"/>
              <a:t>If </a:t>
            </a:r>
            <a:r>
              <a:rPr lang="en-US" sz="1400" dirty="0"/>
              <a:t>you must handle the fish, wet your hands </a:t>
            </a:r>
            <a:r>
              <a:rPr lang="en-US" sz="1400" dirty="0" smtClean="0"/>
              <a:t>first. Support </a:t>
            </a:r>
            <a:r>
              <a:rPr lang="en-US" sz="1400" dirty="0"/>
              <a:t>the fish horizontally—never </a:t>
            </a:r>
            <a:r>
              <a:rPr lang="en-US" sz="1400" dirty="0" smtClean="0"/>
              <a:t>vertically—in the </a:t>
            </a:r>
            <a:r>
              <a:rPr lang="en-US" sz="1400" dirty="0"/>
              <a:t>water across the back and head, avoiding </a:t>
            </a:r>
            <a:r>
              <a:rPr lang="en-US" sz="1400" dirty="0" smtClean="0"/>
              <a:t>the eyes </a:t>
            </a:r>
            <a:r>
              <a:rPr lang="en-US" sz="1400" dirty="0"/>
              <a:t>and gills. Before releasing, revive the </a:t>
            </a:r>
            <a:r>
              <a:rPr lang="en-US" sz="1400" dirty="0" smtClean="0"/>
              <a:t>fish gently </a:t>
            </a:r>
            <a:r>
              <a:rPr lang="en-US" sz="1400" dirty="0"/>
              <a:t>by moving it back and forth in the </a:t>
            </a:r>
            <a:r>
              <a:rPr lang="en-US" sz="1400" dirty="0" smtClean="0"/>
              <a:t>water until </a:t>
            </a:r>
            <a:r>
              <a:rPr lang="en-US" sz="1400" dirty="0"/>
              <a:t>it swims away.</a:t>
            </a:r>
            <a:endParaRPr lang="en-US" sz="1400" dirty="0">
              <a:latin typeface="HelveticaNeueLT Pro 33 ThEx"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7985" y="2054655"/>
            <a:ext cx="1658144" cy="1435479"/>
          </a:xfrm>
          <a:prstGeom prst="rect">
            <a:avLst/>
          </a:prstGeom>
        </p:spPr>
      </p:pic>
    </p:spTree>
    <p:extLst>
      <p:ext uri="{BB962C8B-B14F-4D97-AF65-F5344CB8AC3E}">
        <p14:creationId xmlns:p14="http://schemas.microsoft.com/office/powerpoint/2010/main" val="42914420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sz="3600" dirty="0" smtClean="0"/>
              <a:t>Keeping Safe while Fishing</a:t>
            </a:r>
            <a:endParaRPr lang="en-US" sz="3600" dirty="0"/>
          </a:p>
        </p:txBody>
      </p:sp>
      <p:sp>
        <p:nvSpPr>
          <p:cNvPr id="2" name="Content Placeholder 1"/>
          <p:cNvSpPr>
            <a:spLocks noGrp="1"/>
          </p:cNvSpPr>
          <p:nvPr>
            <p:ph idx="1"/>
          </p:nvPr>
        </p:nvSpPr>
        <p:spPr>
          <a:xfrm>
            <a:off x="601671" y="1901949"/>
            <a:ext cx="5650084" cy="4428445"/>
          </a:xfrm>
        </p:spPr>
        <p:txBody>
          <a:bodyPr/>
          <a:lstStyle/>
          <a:p>
            <a:r>
              <a:rPr lang="en-US" sz="1800" dirty="0"/>
              <a:t>Be aware of weather conditions and seek shelter during storms.</a:t>
            </a:r>
          </a:p>
          <a:p>
            <a:r>
              <a:rPr lang="en-US" sz="1800" dirty="0"/>
              <a:t>Wear non-slip shoes and take care to avoid slipping or cutting yourself on sharp, rocky edges.</a:t>
            </a:r>
          </a:p>
          <a:p>
            <a:r>
              <a:rPr lang="en-US" sz="1800" dirty="0" smtClean="0"/>
              <a:t>Be </a:t>
            </a:r>
            <a:r>
              <a:rPr lang="en-US" sz="1800" dirty="0" err="1"/>
              <a:t>SunSmart</a:t>
            </a:r>
            <a:r>
              <a:rPr lang="en-US" sz="1800" dirty="0"/>
              <a:t>. Wear sun protective clothing, use SPF30+ (or higher) sunscreen and lip balm, wear an appropriate hat, seek shade where possible and wear sunglasses.</a:t>
            </a:r>
          </a:p>
          <a:p>
            <a:r>
              <a:rPr lang="en-US" sz="1800" dirty="0"/>
              <a:t>Take adequate drinking water</a:t>
            </a:r>
            <a:r>
              <a:rPr lang="en-US" sz="1800" dirty="0" smtClean="0"/>
              <a:t>.</a:t>
            </a:r>
          </a:p>
          <a:p>
            <a:r>
              <a:rPr lang="en-US" sz="1800" dirty="0"/>
              <a:t>Use an insect repellant that contains DEET.</a:t>
            </a:r>
          </a:p>
          <a:p>
            <a:r>
              <a:rPr lang="en-US" sz="1800" dirty="0"/>
              <a:t>Carry a first aid kit with you.</a:t>
            </a:r>
          </a:p>
          <a:p>
            <a:r>
              <a:rPr lang="en-US" sz="1800" dirty="0" smtClean="0"/>
              <a:t>Stop </a:t>
            </a:r>
            <a:r>
              <a:rPr lang="en-US" sz="1800" dirty="0"/>
              <a:t>fishing immediately if an injury occurs and seek prompt medical treatment.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1803" y="2695923"/>
            <a:ext cx="2718362" cy="181224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866" y="1259249"/>
            <a:ext cx="2718406" cy="142716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2026" y="4508164"/>
            <a:ext cx="1469128" cy="2203692"/>
          </a:xfrm>
          <a:prstGeom prst="rect">
            <a:avLst/>
          </a:prstGeom>
        </p:spPr>
      </p:pic>
    </p:spTree>
    <p:extLst>
      <p:ext uri="{BB962C8B-B14F-4D97-AF65-F5344CB8AC3E}">
        <p14:creationId xmlns:p14="http://schemas.microsoft.com/office/powerpoint/2010/main" val="14558548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86836" y="374900"/>
            <a:ext cx="6260905" cy="916230"/>
          </a:xfrm>
        </p:spPr>
        <p:txBody>
          <a:bodyPr>
            <a:normAutofit/>
          </a:bodyPr>
          <a:lstStyle/>
          <a:p>
            <a:r>
              <a:rPr lang="en-US" dirty="0" smtClean="0"/>
              <a:t>Requirement 8</a:t>
            </a:r>
            <a:endParaRPr lang="en-US" dirty="0"/>
          </a:p>
        </p:txBody>
      </p:sp>
      <p:sp>
        <p:nvSpPr>
          <p:cNvPr id="5" name="Content Placeholder 4"/>
          <p:cNvSpPr>
            <a:spLocks noGrp="1"/>
          </p:cNvSpPr>
          <p:nvPr>
            <p:ph idx="1"/>
          </p:nvPr>
        </p:nvSpPr>
        <p:spPr>
          <a:xfrm>
            <a:off x="2586835" y="1291130"/>
            <a:ext cx="6260905" cy="5292232"/>
          </a:xfrm>
        </p:spPr>
        <p:txBody>
          <a:bodyPr/>
          <a:lstStyle/>
          <a:p>
            <a:pPr lvl="0" eaLnBrk="0" fontAlgn="base" hangingPunct="0">
              <a:spcBef>
                <a:spcPct val="0"/>
              </a:spcBef>
              <a:spcAft>
                <a:spcPct val="0"/>
              </a:spcAft>
              <a:buFont typeface="+mj-lt"/>
              <a:buAutoNum type="arabicPeriod" startAt="8"/>
            </a:pPr>
            <a:r>
              <a:rPr lang="en-US" altLang="en-US" sz="1800" dirty="0"/>
              <a:t>Obtain and review a copy of the regulations affecting game fishing where you live or where you pan to fish. Explain why they were adopted and what is accomplished by following them. </a:t>
            </a:r>
            <a:endParaRPr lang="en-US" altLang="en-US" sz="1800" dirty="0">
              <a:solidFill>
                <a:schemeClr val="tx1"/>
              </a:solidFill>
              <a:latin typeface="Arial" panose="020B0604020202020204" pitchFamily="34" charset="0"/>
            </a:endParaRPr>
          </a:p>
        </p:txBody>
      </p:sp>
      <p:pic>
        <p:nvPicPr>
          <p:cNvPr id="7" name="Picture 6"/>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5400000">
            <a:off x="6410187" y="346347"/>
            <a:ext cx="904777" cy="916230"/>
          </a:xfrm>
          <a:prstGeom prst="rect">
            <a:avLst/>
          </a:prstGeom>
        </p:spPr>
      </p:pic>
    </p:spTree>
    <p:extLst>
      <p:ext uri="{BB962C8B-B14F-4D97-AF65-F5344CB8AC3E}">
        <p14:creationId xmlns:p14="http://schemas.microsoft.com/office/powerpoint/2010/main" val="40280166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dirty="0" smtClean="0">
                <a:latin typeface="HelveticaNeueLT Pro 33 ThEx" pitchFamily="34" charset="0"/>
              </a:rPr>
              <a:t>Requirement 7</a:t>
            </a:r>
            <a:endParaRPr lang="en-US" dirty="0">
              <a:latin typeface="HelveticaNeueLT Pro 33 ThEx" pitchFamily="34" charset="0"/>
            </a:endParaRPr>
          </a:p>
        </p:txBody>
      </p:sp>
      <p:sp>
        <p:nvSpPr>
          <p:cNvPr id="195587" name="Rectangle 3"/>
          <p:cNvSpPr>
            <a:spLocks noGrp="1" noChangeArrowheads="1"/>
          </p:cNvSpPr>
          <p:nvPr>
            <p:ph idx="1"/>
          </p:nvPr>
        </p:nvSpPr>
        <p:spPr>
          <a:xfrm>
            <a:off x="601671" y="1901949"/>
            <a:ext cx="4581149" cy="4428445"/>
          </a:xfrm>
        </p:spPr>
        <p:txBody>
          <a:bodyPr/>
          <a:lstStyle/>
          <a:p>
            <a:r>
              <a:rPr lang="en-US" dirty="0" smtClean="0">
                <a:latin typeface="HelveticaNeueLT Pro 33 ThEx" pitchFamily="34" charset="0"/>
                <a:hlinkClick r:id="rId2"/>
              </a:rPr>
              <a:t>Ohio Fishing Regulations 2020-21</a:t>
            </a:r>
            <a:endParaRPr lang="en-US" dirty="0">
              <a:latin typeface="HelveticaNeueLT Pro 33 ThEx" pitchFamily="34" charset="0"/>
            </a:endParaRPr>
          </a:p>
        </p:txBody>
      </p:sp>
      <p:pic>
        <p:nvPicPr>
          <p:cNvPr id="2" name="Picture 1"/>
          <p:cNvPicPr>
            <a:picLocks noChangeAspect="1"/>
          </p:cNvPicPr>
          <p:nvPr/>
        </p:nvPicPr>
        <p:blipFill>
          <a:blip r:embed="rId3"/>
          <a:stretch>
            <a:fillRect/>
          </a:stretch>
        </p:blipFill>
        <p:spPr>
          <a:xfrm>
            <a:off x="5488230" y="1967298"/>
            <a:ext cx="2895207" cy="4495726"/>
          </a:xfrm>
          <a:prstGeom prst="rect">
            <a:avLst/>
          </a:prstGeom>
        </p:spPr>
      </p:pic>
    </p:spTree>
    <p:extLst>
      <p:ext uri="{BB962C8B-B14F-4D97-AF65-F5344CB8AC3E}">
        <p14:creationId xmlns:p14="http://schemas.microsoft.com/office/powerpoint/2010/main" val="275721818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Why Do We Have </a:t>
            </a:r>
            <a:r>
              <a:rPr lang="en-US" sz="3200" dirty="0" smtClean="0"/>
              <a:t/>
            </a:r>
            <a:br>
              <a:rPr lang="en-US" sz="3200" dirty="0" smtClean="0"/>
            </a:br>
            <a:r>
              <a:rPr lang="en-US" sz="3200" dirty="0" smtClean="0"/>
              <a:t>Fishing </a:t>
            </a:r>
            <a:r>
              <a:rPr lang="en-US" sz="3200" dirty="0"/>
              <a:t>Regulations</a:t>
            </a:r>
            <a:r>
              <a:rPr lang="en-US" sz="3200" dirty="0" smtClean="0"/>
              <a:t>?</a:t>
            </a:r>
            <a:endParaRPr lang="en-US" dirty="0"/>
          </a:p>
        </p:txBody>
      </p:sp>
      <p:sp>
        <p:nvSpPr>
          <p:cNvPr id="3" name="Content Placeholder 2"/>
          <p:cNvSpPr>
            <a:spLocks noGrp="1"/>
          </p:cNvSpPr>
          <p:nvPr>
            <p:ph idx="1"/>
          </p:nvPr>
        </p:nvSpPr>
        <p:spPr>
          <a:xfrm>
            <a:off x="601671" y="1901949"/>
            <a:ext cx="4428444" cy="4428445"/>
          </a:xfrm>
        </p:spPr>
        <p:txBody>
          <a:bodyPr/>
          <a:lstStyle/>
          <a:p>
            <a:r>
              <a:rPr lang="en-US" sz="1800" dirty="0"/>
              <a:t>There are good reasons for fishing laws. All are intended to conserve and improve fish populations. Fisheries biologists study bodies of water to check on fish numbers and the health of fish populations. If there is a problem with a fish stock, regulations are created to help keep the fish population healthy. Marine Patrol officers check to make sure that fishing regulations are being obeyed.</a:t>
            </a:r>
            <a:br>
              <a:rPr lang="en-US" sz="1800" dirty="0"/>
            </a:br>
            <a:r>
              <a:rPr lang="en-US" sz="1800" dirty="0"/>
              <a:t/>
            </a:r>
            <a:br>
              <a:rPr lang="en-US" sz="1800" dirty="0"/>
            </a:br>
            <a:endParaRPr lang="en-US" sz="1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3795" y="1951625"/>
            <a:ext cx="3762092" cy="4378769"/>
          </a:xfrm>
          <a:prstGeom prst="rect">
            <a:avLst/>
          </a:prstGeom>
        </p:spPr>
      </p:pic>
    </p:spTree>
    <p:extLst>
      <p:ext uri="{BB962C8B-B14F-4D97-AF65-F5344CB8AC3E}">
        <p14:creationId xmlns:p14="http://schemas.microsoft.com/office/powerpoint/2010/main" val="10263420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Why Do We Have </a:t>
            </a:r>
            <a:r>
              <a:rPr lang="en-US" sz="3200" dirty="0" smtClean="0"/>
              <a:t/>
            </a:r>
            <a:br>
              <a:rPr lang="en-US" sz="3200" dirty="0" smtClean="0"/>
            </a:br>
            <a:r>
              <a:rPr lang="en-US" sz="3200" dirty="0" smtClean="0"/>
              <a:t>Fishing </a:t>
            </a:r>
            <a:r>
              <a:rPr lang="en-US" sz="3200" dirty="0"/>
              <a:t>Regulations</a:t>
            </a:r>
            <a:r>
              <a:rPr lang="en-US" sz="3200" dirty="0" smtClean="0"/>
              <a:t>?</a:t>
            </a:r>
            <a:endParaRPr lang="en-US" dirty="0"/>
          </a:p>
        </p:txBody>
      </p:sp>
      <p:sp>
        <p:nvSpPr>
          <p:cNvPr id="3" name="Content Placeholder 2"/>
          <p:cNvSpPr>
            <a:spLocks noGrp="1"/>
          </p:cNvSpPr>
          <p:nvPr>
            <p:ph idx="1"/>
          </p:nvPr>
        </p:nvSpPr>
        <p:spPr/>
        <p:txBody>
          <a:bodyPr/>
          <a:lstStyle/>
          <a:p>
            <a:r>
              <a:rPr lang="en-US" sz="1800" dirty="0" smtClean="0"/>
              <a:t>There </a:t>
            </a:r>
            <a:r>
              <a:rPr lang="en-US" sz="1800" dirty="0"/>
              <a:t>are several types of fishing regulations. Limits on the number of fish that can be caught are meant to keep anglers from taking too many fish at one time. Size limits are meant to protect fish of spawning size before they are caught. Fishing seasons protect fish during spawning and limit the catch on heavily fished waters. Fishing laws are meant to protect fish and make sure there is fishing to be shared by </a:t>
            </a:r>
            <a:r>
              <a:rPr lang="en-US" sz="1800" dirty="0" smtClean="0"/>
              <a:t>everyone.</a:t>
            </a:r>
          </a:p>
          <a:p>
            <a:r>
              <a:rPr lang="en-US" sz="1800" dirty="0" smtClean="0"/>
              <a:t>If </a:t>
            </a:r>
            <a:r>
              <a:rPr lang="en-US" sz="1800" dirty="0"/>
              <a:t>you fish, it's important that you know the rules and regulations. Ignorance of the law is no excuse. Fishing is a wonderful privilege; obeying fishing regulations is the responsibility that goes with it.</a:t>
            </a:r>
          </a:p>
        </p:txBody>
      </p:sp>
    </p:spTree>
    <p:extLst>
      <p:ext uri="{BB962C8B-B14F-4D97-AF65-F5344CB8AC3E}">
        <p14:creationId xmlns:p14="http://schemas.microsoft.com/office/powerpoint/2010/main" val="12321342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86836" y="374900"/>
            <a:ext cx="6260905" cy="916230"/>
          </a:xfrm>
        </p:spPr>
        <p:txBody>
          <a:bodyPr>
            <a:normAutofit/>
          </a:bodyPr>
          <a:lstStyle/>
          <a:p>
            <a:r>
              <a:rPr lang="en-US" dirty="0" smtClean="0"/>
              <a:t>Requirement 9</a:t>
            </a:r>
            <a:endParaRPr lang="en-US" dirty="0"/>
          </a:p>
        </p:txBody>
      </p:sp>
      <p:sp>
        <p:nvSpPr>
          <p:cNvPr id="5" name="Content Placeholder 4"/>
          <p:cNvSpPr>
            <a:spLocks noGrp="1"/>
          </p:cNvSpPr>
          <p:nvPr>
            <p:ph idx="1"/>
          </p:nvPr>
        </p:nvSpPr>
        <p:spPr>
          <a:xfrm>
            <a:off x="2586835" y="1291130"/>
            <a:ext cx="6260905" cy="5292232"/>
          </a:xfrm>
        </p:spPr>
        <p:txBody>
          <a:bodyPr/>
          <a:lstStyle/>
          <a:p>
            <a:pPr lvl="0" eaLnBrk="0" fontAlgn="base" hangingPunct="0">
              <a:spcBef>
                <a:spcPct val="0"/>
              </a:spcBef>
              <a:spcAft>
                <a:spcPct val="0"/>
              </a:spcAft>
              <a:buFont typeface="+mj-lt"/>
              <a:buAutoNum type="arabicPeriod" startAt="9"/>
            </a:pPr>
            <a:r>
              <a:rPr lang="en-US" altLang="en-US" sz="1800" dirty="0"/>
              <a:t>Discuss what good sportsmanlike behavior is and how it relates to anglers. Tell how the Outdoor Code of the Boy Scouts of America relates to a fishing enthusiast, including the aspects of littering, trespassing, courteous behavior, and obeying fishing regulations. </a:t>
            </a:r>
          </a:p>
        </p:txBody>
      </p:sp>
      <p:pic>
        <p:nvPicPr>
          <p:cNvPr id="7" name="Picture 6"/>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5400000">
            <a:off x="6410187" y="346347"/>
            <a:ext cx="904777" cy="916230"/>
          </a:xfrm>
          <a:prstGeom prst="rect">
            <a:avLst/>
          </a:prstGeom>
        </p:spPr>
      </p:pic>
    </p:spTree>
    <p:extLst>
      <p:ext uri="{BB962C8B-B14F-4D97-AF65-F5344CB8AC3E}">
        <p14:creationId xmlns:p14="http://schemas.microsoft.com/office/powerpoint/2010/main" val="39838100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dirty="0" smtClean="0"/>
              <a:t>Outdoor Code</a:t>
            </a:r>
            <a:endParaRPr lang="en-US" dirty="0"/>
          </a:p>
        </p:txBody>
      </p:sp>
      <p:sp>
        <p:nvSpPr>
          <p:cNvPr id="195587" name="Rectangle 3"/>
          <p:cNvSpPr>
            <a:spLocks noGrp="1" noChangeArrowheads="1"/>
          </p:cNvSpPr>
          <p:nvPr>
            <p:ph idx="1"/>
          </p:nvPr>
        </p:nvSpPr>
        <p:spPr>
          <a:xfrm>
            <a:off x="601671" y="1901949"/>
            <a:ext cx="8085130" cy="4733856"/>
          </a:xfrm>
        </p:spPr>
        <p:txBody>
          <a:bodyPr>
            <a:normAutofit/>
          </a:bodyPr>
          <a:lstStyle/>
          <a:p>
            <a:pPr marL="0" indent="0">
              <a:buNone/>
            </a:pPr>
            <a:r>
              <a:rPr lang="en-US" sz="2000" dirty="0" smtClean="0"/>
              <a:t>BSA’s </a:t>
            </a:r>
            <a:r>
              <a:rPr lang="en-US" sz="2000" dirty="0"/>
              <a:t>Outdoor Code helps stimulate </a:t>
            </a:r>
            <a:r>
              <a:rPr lang="en-US" sz="2000" dirty="0" smtClean="0"/>
              <a:t>awareness by </a:t>
            </a:r>
            <a:r>
              <a:rPr lang="en-US" sz="2000" dirty="0"/>
              <a:t>Scouts of the need for every user of the </a:t>
            </a:r>
            <a:r>
              <a:rPr lang="en-US" sz="2000" dirty="0" smtClean="0"/>
              <a:t>outdoors to </a:t>
            </a:r>
            <a:r>
              <a:rPr lang="en-US" sz="2000" dirty="0"/>
              <a:t>be a responsible patron of outdoor resources</a:t>
            </a:r>
            <a:r>
              <a:rPr lang="en-US" sz="2000" dirty="0" smtClean="0"/>
              <a:t>.</a:t>
            </a:r>
          </a:p>
          <a:p>
            <a:pPr marL="0" indent="0">
              <a:buNone/>
            </a:pPr>
            <a:endParaRPr lang="en-US" sz="1600" dirty="0"/>
          </a:p>
          <a:p>
            <a:r>
              <a:rPr lang="en-US" sz="1600" b="1" dirty="0"/>
              <a:t>As an American, I will do my best </a:t>
            </a:r>
            <a:r>
              <a:rPr lang="en-US" sz="1600" b="1" dirty="0" smtClean="0"/>
              <a:t>to—Be </a:t>
            </a:r>
            <a:r>
              <a:rPr lang="en-US" sz="1600" b="1" dirty="0"/>
              <a:t>Clean in my Outdoor Manners.</a:t>
            </a:r>
          </a:p>
          <a:p>
            <a:pPr lvl="1"/>
            <a:r>
              <a:rPr lang="en-US" sz="1600" dirty="0"/>
              <a:t>I will treat the outdoors as a heritage. I will take </a:t>
            </a:r>
            <a:r>
              <a:rPr lang="en-US" sz="1600" dirty="0" smtClean="0"/>
              <a:t>care of </a:t>
            </a:r>
            <a:r>
              <a:rPr lang="en-US" sz="1600" dirty="0"/>
              <a:t>it for myself and others. I will keep my trash </a:t>
            </a:r>
            <a:r>
              <a:rPr lang="en-US" sz="1600" dirty="0" smtClean="0"/>
              <a:t>and garbage </a:t>
            </a:r>
            <a:r>
              <a:rPr lang="en-US" sz="1600" dirty="0"/>
              <a:t>out of lakes, streams, fields, </a:t>
            </a:r>
            <a:r>
              <a:rPr lang="en-US" sz="1600" dirty="0" smtClean="0"/>
              <a:t>woods, and </a:t>
            </a:r>
            <a:r>
              <a:rPr lang="en-US" sz="1600" dirty="0"/>
              <a:t>roadways.</a:t>
            </a:r>
          </a:p>
          <a:p>
            <a:r>
              <a:rPr lang="en-US" sz="1600" b="1" dirty="0"/>
              <a:t>Be Careful With Fire.</a:t>
            </a:r>
          </a:p>
          <a:p>
            <a:pPr lvl="1"/>
            <a:r>
              <a:rPr lang="en-US" sz="1600" dirty="0"/>
              <a:t>I will prevent wildfire. I will build my fires only </a:t>
            </a:r>
            <a:r>
              <a:rPr lang="en-US" sz="1600" dirty="0" smtClean="0"/>
              <a:t>when and </a:t>
            </a:r>
            <a:r>
              <a:rPr lang="en-US" sz="1600" dirty="0"/>
              <a:t>where they are permitted and appropriate. </a:t>
            </a:r>
            <a:r>
              <a:rPr lang="en-US" sz="1600" dirty="0" smtClean="0"/>
              <a:t>When I </a:t>
            </a:r>
            <a:r>
              <a:rPr lang="en-US" sz="1600" dirty="0"/>
              <a:t>have finished using a fire, I will make sure it is </a:t>
            </a:r>
            <a:r>
              <a:rPr lang="en-US" sz="1600" dirty="0" smtClean="0"/>
              <a:t>cold out</a:t>
            </a:r>
            <a:r>
              <a:rPr lang="en-US" sz="1600" dirty="0"/>
              <a:t>. I will leave a clean fire ring, or remove </a:t>
            </a:r>
            <a:r>
              <a:rPr lang="en-US" sz="1600" dirty="0" smtClean="0"/>
              <a:t>all evidence </a:t>
            </a:r>
            <a:r>
              <a:rPr lang="en-US" sz="1600" dirty="0"/>
              <a:t>of my fire.</a:t>
            </a:r>
          </a:p>
          <a:p>
            <a:r>
              <a:rPr lang="en-US" sz="1600" b="1" dirty="0"/>
              <a:t>Be Considerate in the Outdoors.</a:t>
            </a:r>
          </a:p>
          <a:p>
            <a:pPr lvl="1"/>
            <a:r>
              <a:rPr lang="en-US" sz="1600" dirty="0"/>
              <a:t>I will treat public and private </a:t>
            </a:r>
            <a:r>
              <a:rPr lang="en-US" sz="1600" dirty="0" smtClean="0"/>
              <a:t>property with </a:t>
            </a:r>
            <a:r>
              <a:rPr lang="en-US" sz="1600" dirty="0"/>
              <a:t>respect. I will follow </a:t>
            </a:r>
            <a:r>
              <a:rPr lang="en-US" sz="1600" dirty="0" smtClean="0"/>
              <a:t>the principles </a:t>
            </a:r>
            <a:r>
              <a:rPr lang="en-US" sz="1600" dirty="0"/>
              <a:t>of Leave No </a:t>
            </a:r>
            <a:r>
              <a:rPr lang="en-US" sz="1600" dirty="0" smtClean="0"/>
              <a:t>Trace for </a:t>
            </a:r>
            <a:r>
              <a:rPr lang="en-US" sz="1600" dirty="0"/>
              <a:t>all outdoor activities.</a:t>
            </a:r>
          </a:p>
          <a:p>
            <a:r>
              <a:rPr lang="en-US" sz="1600" b="1" dirty="0"/>
              <a:t>Be Conservation-Minded.</a:t>
            </a:r>
          </a:p>
          <a:p>
            <a:pPr lvl="1"/>
            <a:r>
              <a:rPr lang="en-US" sz="1600" dirty="0"/>
              <a:t>I will learn how to </a:t>
            </a:r>
            <a:r>
              <a:rPr lang="en-US" sz="1600" dirty="0" smtClean="0"/>
              <a:t>practice good conservation of </a:t>
            </a:r>
            <a:r>
              <a:rPr lang="en-US" sz="1600" dirty="0"/>
              <a:t>soil, waters, </a:t>
            </a:r>
            <a:r>
              <a:rPr lang="en-US" sz="1600" dirty="0" smtClean="0"/>
              <a:t>forests, minerals</a:t>
            </a:r>
            <a:r>
              <a:rPr lang="en-US" sz="1600" dirty="0"/>
              <a:t>, </a:t>
            </a:r>
            <a:r>
              <a:rPr lang="en-US" sz="1600" dirty="0" smtClean="0"/>
              <a:t>grasslands, wildlife</a:t>
            </a:r>
            <a:r>
              <a:rPr lang="en-US" sz="1600" dirty="0"/>
              <a:t>, and </a:t>
            </a:r>
            <a:r>
              <a:rPr lang="en-US" sz="1600" dirty="0" smtClean="0"/>
              <a:t>energy. I </a:t>
            </a:r>
            <a:r>
              <a:rPr lang="en-US" sz="1600" dirty="0"/>
              <a:t>will urge others </a:t>
            </a:r>
            <a:r>
              <a:rPr lang="en-US" sz="1600" dirty="0" smtClean="0"/>
              <a:t>to do </a:t>
            </a:r>
            <a:r>
              <a:rPr lang="en-US" sz="1600" dirty="0"/>
              <a:t>the same.</a:t>
            </a:r>
            <a:endParaRPr lang="en-US" sz="1600" dirty="0">
              <a:latin typeface="HelveticaNeueLT Pro 33 ThEx" pitchFamily="34" charset="0"/>
            </a:endParaRPr>
          </a:p>
        </p:txBody>
      </p:sp>
    </p:spTree>
    <p:extLst>
      <p:ext uri="{BB962C8B-B14F-4D97-AF65-F5344CB8AC3E}">
        <p14:creationId xmlns:p14="http://schemas.microsoft.com/office/powerpoint/2010/main" val="243608973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86836" y="374900"/>
            <a:ext cx="6260905" cy="916230"/>
          </a:xfrm>
        </p:spPr>
        <p:txBody>
          <a:bodyPr>
            <a:normAutofit/>
          </a:bodyPr>
          <a:lstStyle/>
          <a:p>
            <a:r>
              <a:rPr lang="en-US" dirty="0" smtClean="0"/>
              <a:t>Requirement 10</a:t>
            </a:r>
            <a:endParaRPr lang="en-US" dirty="0"/>
          </a:p>
        </p:txBody>
      </p:sp>
      <p:sp>
        <p:nvSpPr>
          <p:cNvPr id="5" name="Content Placeholder 4"/>
          <p:cNvSpPr>
            <a:spLocks noGrp="1"/>
          </p:cNvSpPr>
          <p:nvPr>
            <p:ph idx="1"/>
          </p:nvPr>
        </p:nvSpPr>
        <p:spPr>
          <a:xfrm>
            <a:off x="2586835" y="1291130"/>
            <a:ext cx="6260905" cy="5292232"/>
          </a:xfrm>
        </p:spPr>
        <p:txBody>
          <a:bodyPr/>
          <a:lstStyle/>
          <a:p>
            <a:pPr lvl="0" eaLnBrk="0" fontAlgn="base" hangingPunct="0">
              <a:spcBef>
                <a:spcPct val="0"/>
              </a:spcBef>
              <a:spcAft>
                <a:spcPct val="0"/>
              </a:spcAft>
              <a:buFont typeface="+mj-lt"/>
              <a:buAutoNum type="arabicPeriod" startAt="10"/>
            </a:pPr>
            <a:r>
              <a:rPr lang="en-US" altLang="en-US" sz="1800" dirty="0"/>
              <a:t>Catch at least one </a:t>
            </a:r>
            <a:r>
              <a:rPr lang="en-US" altLang="en-US" sz="1800" dirty="0" smtClean="0"/>
              <a:t>fish on a fly and identify it. </a:t>
            </a:r>
            <a:endParaRPr lang="en-US" altLang="en-US" sz="1800" dirty="0"/>
          </a:p>
        </p:txBody>
      </p:sp>
      <p:pic>
        <p:nvPicPr>
          <p:cNvPr id="7" name="Picture 6"/>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5400000">
            <a:off x="6410187" y="346347"/>
            <a:ext cx="904777" cy="91623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1601" y="1771911"/>
            <a:ext cx="4286250" cy="4876800"/>
          </a:xfrm>
          <a:prstGeom prst="rect">
            <a:avLst/>
          </a:prstGeom>
        </p:spPr>
      </p:pic>
    </p:spTree>
    <p:extLst>
      <p:ext uri="{BB962C8B-B14F-4D97-AF65-F5344CB8AC3E}">
        <p14:creationId xmlns:p14="http://schemas.microsoft.com/office/powerpoint/2010/main" val="35594179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86836" y="374900"/>
            <a:ext cx="6260905" cy="916230"/>
          </a:xfrm>
        </p:spPr>
        <p:txBody>
          <a:bodyPr>
            <a:normAutofit/>
          </a:bodyPr>
          <a:lstStyle/>
          <a:p>
            <a:r>
              <a:rPr lang="en-US" dirty="0" smtClean="0"/>
              <a:t>Requirement 11</a:t>
            </a:r>
            <a:endParaRPr lang="en-US" dirty="0"/>
          </a:p>
        </p:txBody>
      </p:sp>
      <p:sp>
        <p:nvSpPr>
          <p:cNvPr id="5" name="Content Placeholder 4"/>
          <p:cNvSpPr>
            <a:spLocks noGrp="1"/>
          </p:cNvSpPr>
          <p:nvPr>
            <p:ph idx="1"/>
          </p:nvPr>
        </p:nvSpPr>
        <p:spPr>
          <a:xfrm>
            <a:off x="2586835" y="1291130"/>
            <a:ext cx="6260905" cy="5292232"/>
          </a:xfrm>
        </p:spPr>
        <p:txBody>
          <a:bodyPr/>
          <a:lstStyle/>
          <a:p>
            <a:pPr lvl="0" eaLnBrk="0" fontAlgn="base" hangingPunct="0">
              <a:spcBef>
                <a:spcPct val="0"/>
              </a:spcBef>
              <a:spcAft>
                <a:spcPct val="0"/>
              </a:spcAft>
              <a:buFont typeface="+mj-lt"/>
              <a:buAutoNum type="arabicPeriod" startAt="11"/>
            </a:pPr>
            <a:r>
              <a:rPr lang="en-US" altLang="en-US" sz="1800" dirty="0"/>
              <a:t>If regulations and health concerns permit, clean and cook a fish you have caught. Otherwise, acquire a fish and cook it. (You do not need to eat your fish.) </a:t>
            </a:r>
          </a:p>
        </p:txBody>
      </p:sp>
      <p:pic>
        <p:nvPicPr>
          <p:cNvPr id="7" name="Picture 6"/>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5400000">
            <a:off x="6410187" y="346347"/>
            <a:ext cx="904777" cy="91623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5597" y="2665475"/>
            <a:ext cx="4843380" cy="2725362"/>
          </a:xfrm>
          <a:prstGeom prst="rect">
            <a:avLst/>
          </a:prstGeom>
        </p:spPr>
      </p:pic>
    </p:spTree>
    <p:extLst>
      <p:ext uri="{BB962C8B-B14F-4D97-AF65-F5344CB8AC3E}">
        <p14:creationId xmlns:p14="http://schemas.microsoft.com/office/powerpoint/2010/main" val="20901952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dirty="0" smtClean="0"/>
              <a:t>Cleaning a Fish</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3638" y="1800754"/>
            <a:ext cx="6261100" cy="4174066"/>
          </a:xfrm>
          <a:prstGeom prst="rect">
            <a:avLst/>
          </a:prstGeom>
        </p:spPr>
      </p:pic>
    </p:spTree>
    <p:extLst>
      <p:ext uri="{BB962C8B-B14F-4D97-AF65-F5344CB8AC3E}">
        <p14:creationId xmlns:p14="http://schemas.microsoft.com/office/powerpoint/2010/main" val="275374182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3310" y="3581705"/>
            <a:ext cx="6871724" cy="3054099"/>
          </a:xfrm>
        </p:spPr>
        <p:txBody>
          <a:bodyPr>
            <a:noAutofit/>
          </a:bodyPr>
          <a:lstStyle/>
          <a:p>
            <a:pPr marL="0" indent="0">
              <a:buNone/>
            </a:pPr>
            <a:r>
              <a:rPr lang="en-US" sz="2000" dirty="0" smtClean="0"/>
              <a:t>Get </a:t>
            </a:r>
            <a:r>
              <a:rPr lang="en-US" sz="2000" dirty="0"/>
              <a:t>a plastic bag or bucket and lay out newspaper to keep clean. You’ll use the bag or bucket for guts and bones. Get your disposal system ready before you start cutting so you can toss the guts and excess fish without getting up. Newsprint laid out on the cutting surface is helpful for soaking up the inevitable liquids that will spill out of the fish.</a:t>
            </a:r>
          </a:p>
          <a:p>
            <a:pPr marL="0" indent="0">
              <a:buNone/>
            </a:pPr>
            <a:endParaRPr lang="en-US" sz="1800" dirty="0"/>
          </a:p>
        </p:txBody>
      </p:sp>
      <p:pic>
        <p:nvPicPr>
          <p:cNvPr id="5" name="Picture 4"/>
          <p:cNvPicPr>
            <a:picLocks noChangeAspect="1"/>
          </p:cNvPicPr>
          <p:nvPr/>
        </p:nvPicPr>
        <p:blipFill>
          <a:blip r:embed="rId2"/>
          <a:stretch>
            <a:fillRect/>
          </a:stretch>
        </p:blipFill>
        <p:spPr>
          <a:xfrm>
            <a:off x="3237590" y="374900"/>
            <a:ext cx="4043164" cy="3032373"/>
          </a:xfrm>
          <a:prstGeom prst="rect">
            <a:avLst/>
          </a:prstGeom>
        </p:spPr>
      </p:pic>
    </p:spTree>
    <p:extLst>
      <p:ext uri="{BB962C8B-B14F-4D97-AF65-F5344CB8AC3E}">
        <p14:creationId xmlns:p14="http://schemas.microsoft.com/office/powerpoint/2010/main" val="41633511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10585</Words>
  <Application>Microsoft Office PowerPoint</Application>
  <PresentationFormat>On-screen Show (4:3)</PresentationFormat>
  <Paragraphs>501</Paragraphs>
  <Slides>121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121</vt:i4>
      </vt:variant>
    </vt:vector>
  </HeadingPairs>
  <TitlesOfParts>
    <vt:vector size="127" baseType="lpstr">
      <vt:lpstr>DejaVu Sans</vt:lpstr>
      <vt:lpstr>HelveticaNeueLT Pro 33 ThEx</vt:lpstr>
      <vt:lpstr>ProximaNova-Regular</vt:lpstr>
      <vt:lpstr>Arial</vt:lpstr>
      <vt:lpstr>Calibri</vt:lpstr>
      <vt:lpstr>Office Theme</vt:lpstr>
      <vt:lpstr>Fly Fishing Merit Badge</vt:lpstr>
      <vt:lpstr>Requirements</vt:lpstr>
      <vt:lpstr>Requirements</vt:lpstr>
      <vt:lpstr>Requirements</vt:lpstr>
      <vt:lpstr>Requirements</vt:lpstr>
      <vt:lpstr>Requirement 1</vt:lpstr>
      <vt:lpstr>Hazards of Fishing</vt:lpstr>
      <vt:lpstr>Keeping Safe while Fishing</vt:lpstr>
      <vt:lpstr>Keeping Safe while Fishing</vt:lpstr>
      <vt:lpstr>First Aid and Fishing</vt:lpstr>
      <vt:lpstr>First Aid and Fishing</vt:lpstr>
      <vt:lpstr>First Aid and Fishing</vt:lpstr>
      <vt:lpstr>First Aid and Fishing</vt:lpstr>
      <vt:lpstr>First Aid and Fishing</vt:lpstr>
      <vt:lpstr>First Aid  and Fishing</vt:lpstr>
      <vt:lpstr>First Aid and Fishing</vt:lpstr>
      <vt:lpstr>First Aid and Fishing</vt:lpstr>
      <vt:lpstr>First Aid and Fishing</vt:lpstr>
      <vt:lpstr>First Aid  and Fishing</vt:lpstr>
      <vt:lpstr>PowerPoint Presentation</vt:lpstr>
      <vt:lpstr>Requirement 2</vt:lpstr>
      <vt:lpstr>A Balanced System</vt:lpstr>
      <vt:lpstr>The Rod</vt:lpstr>
      <vt:lpstr>Selecting a Rod and Line</vt:lpstr>
      <vt:lpstr>Selecting a Rod and Line</vt:lpstr>
      <vt:lpstr>Rod Length</vt:lpstr>
      <vt:lpstr>Rod Length</vt:lpstr>
      <vt:lpstr>Lines</vt:lpstr>
      <vt:lpstr>Lines</vt:lpstr>
      <vt:lpstr>Lines</vt:lpstr>
      <vt:lpstr>Lines</vt:lpstr>
      <vt:lpstr>Fly Line Tapers</vt:lpstr>
      <vt:lpstr>Decoding a Fly Line</vt:lpstr>
      <vt:lpstr>Fly Reels</vt:lpstr>
      <vt:lpstr>Fly Reels</vt:lpstr>
      <vt:lpstr>Fly Reels</vt:lpstr>
      <vt:lpstr>Fly Reels</vt:lpstr>
      <vt:lpstr>Backing</vt:lpstr>
      <vt:lpstr>Leaders</vt:lpstr>
      <vt:lpstr>Avoiding Leader Problems</vt:lpstr>
      <vt:lpstr>Tippets</vt:lpstr>
      <vt:lpstr>Tippets</vt:lpstr>
      <vt:lpstr>Tippets</vt:lpstr>
      <vt:lpstr>Requirement 3</vt:lpstr>
      <vt:lpstr>PowerPoint Presentation</vt:lpstr>
      <vt:lpstr>PowerPoint Presentation</vt:lpstr>
      <vt:lpstr>PowerPoint Presentation</vt:lpstr>
      <vt:lpstr>PowerPoint Presentation</vt:lpstr>
      <vt:lpstr>PowerPoint Presentation</vt:lpstr>
      <vt:lpstr>Requirement 4</vt:lpstr>
      <vt:lpstr>Dry Flies</vt:lpstr>
      <vt:lpstr>Wet Flies</vt:lpstr>
      <vt:lpstr>Nymphs</vt:lpstr>
      <vt:lpstr>Streamers</vt:lpstr>
      <vt:lpstr>Bass Bugs</vt:lpstr>
      <vt:lpstr>Poppers</vt:lpstr>
      <vt:lpstr>Saltwater Flies</vt:lpstr>
      <vt:lpstr>Requirement 5</vt:lpstr>
      <vt:lpstr>Overhead Cast</vt:lpstr>
      <vt:lpstr>Overhead Cast</vt:lpstr>
      <vt:lpstr>Overhead Cast</vt:lpstr>
      <vt:lpstr>Overhead Cast</vt:lpstr>
      <vt:lpstr>Overhead Cast</vt:lpstr>
      <vt:lpstr>Overhead Cast</vt:lpstr>
      <vt:lpstr>Overhead Cast</vt:lpstr>
      <vt:lpstr>Overhead Cast</vt:lpstr>
      <vt:lpstr>Overhead Cast</vt:lpstr>
      <vt:lpstr>Overhead Cast</vt:lpstr>
      <vt:lpstr>False Casting</vt:lpstr>
      <vt:lpstr>False Casting</vt:lpstr>
      <vt:lpstr>False Casting</vt:lpstr>
      <vt:lpstr>Performing a Roll Cast</vt:lpstr>
      <vt:lpstr>Performing a Roll Cast</vt:lpstr>
      <vt:lpstr>Performing a Roll Cast</vt:lpstr>
      <vt:lpstr>Performing a Roll Cast</vt:lpstr>
      <vt:lpstr>Performing a Roll Cast</vt:lpstr>
      <vt:lpstr>Requirement 6</vt:lpstr>
      <vt:lpstr>Matching the Hatch</vt:lpstr>
      <vt:lpstr>Matching the Hatch</vt:lpstr>
      <vt:lpstr>Matching the Hatch</vt:lpstr>
      <vt:lpstr>Requirement 7</vt:lpstr>
      <vt:lpstr>Leave No Trace</vt:lpstr>
      <vt:lpstr>Leave No Trace</vt:lpstr>
      <vt:lpstr>Leave No Trace</vt:lpstr>
      <vt:lpstr>Leave No Trace</vt:lpstr>
      <vt:lpstr>Leave No Trace</vt:lpstr>
      <vt:lpstr>Leave No Trace</vt:lpstr>
      <vt:lpstr>Leave No Trace</vt:lpstr>
      <vt:lpstr>Catch and Release</vt:lpstr>
      <vt:lpstr>Requirement 8</vt:lpstr>
      <vt:lpstr>Requirement 7</vt:lpstr>
      <vt:lpstr>Why Do We Have  Fishing Regulations?</vt:lpstr>
      <vt:lpstr>Why Do We Have  Fishing Regulations?</vt:lpstr>
      <vt:lpstr>Requirement 9</vt:lpstr>
      <vt:lpstr>Outdoor Code</vt:lpstr>
      <vt:lpstr>Requirement 10</vt:lpstr>
      <vt:lpstr>Requirement 11</vt:lpstr>
      <vt:lpstr>Cleaning a Fish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Filleting a Fish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Cooking a Fish</vt:lpstr>
      <vt:lpstr>Cooking a Fish</vt:lpstr>
      <vt:lpstr>Cooking a Fish</vt:lpstr>
      <vt:lpstr>Cooking a Fish</vt:lpstr>
      <vt:lpstr>Cooking a Fish</vt:lpstr>
      <vt:lpstr>Cooking a Fish</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2015-04-09T21:09:55Z</dcterms:created>
  <dcterms:modified xsi:type="dcterms:W3CDTF">2024-01-14T16:16:34Z</dcterms:modified>
</cp:coreProperties>
</file>